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4" r:id="rId3"/>
  </p:sldMasterIdLst>
  <p:notesMasterIdLst>
    <p:notesMasterId r:id="rId30"/>
  </p:notesMasterIdLst>
  <p:sldIdLst>
    <p:sldId id="256" r:id="rId4"/>
    <p:sldId id="258" r:id="rId5"/>
    <p:sldId id="292" r:id="rId6"/>
    <p:sldId id="295" r:id="rId7"/>
    <p:sldId id="293" r:id="rId8"/>
    <p:sldId id="294" r:id="rId9"/>
    <p:sldId id="333" r:id="rId10"/>
    <p:sldId id="336" r:id="rId11"/>
    <p:sldId id="260" r:id="rId12"/>
    <p:sldId id="297" r:id="rId13"/>
    <p:sldId id="301" r:id="rId14"/>
    <p:sldId id="302" r:id="rId15"/>
    <p:sldId id="337" r:id="rId16"/>
    <p:sldId id="335" r:id="rId17"/>
    <p:sldId id="334" r:id="rId18"/>
    <p:sldId id="325" r:id="rId19"/>
    <p:sldId id="361" r:id="rId20"/>
    <p:sldId id="339" r:id="rId21"/>
    <p:sldId id="341" r:id="rId22"/>
    <p:sldId id="352" r:id="rId23"/>
    <p:sldId id="353" r:id="rId24"/>
    <p:sldId id="354" r:id="rId25"/>
    <p:sldId id="355" r:id="rId26"/>
    <p:sldId id="356" r:id="rId27"/>
    <p:sldId id="357" r:id="rId28"/>
    <p:sldId id="359" r:id="rId2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977">
          <p15:clr>
            <a:srgbClr val="A4A3A4"/>
          </p15:clr>
        </p15:guide>
        <p15:guide id="2" pos="569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09"/>
  </p:normalViewPr>
  <p:slideViewPr>
    <p:cSldViewPr snapToGrid="0">
      <p:cViewPr varScale="1">
        <p:scale>
          <a:sx n="111" d="100"/>
          <a:sy n="111" d="100"/>
        </p:scale>
        <p:origin x="1680" y="192"/>
      </p:cViewPr>
      <p:guideLst>
        <p:guide orient="horz" pos="1977"/>
        <p:guide pos="5698"/>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tableStyles" Target="tableStyle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viewProps" Target="view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notesMaster" Target="notesMasters/notesMaster1.xml"/><Relationship Id="rId8"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EB71BE4-B21E-4233-A8C9-D283C97093D3}" type="datetimeFigureOut">
              <a:rPr lang="en-US" smtClean="0"/>
              <a:pPr/>
              <a:t>1/13/20</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8286F98-A3B9-4A99-A4F3-67B169AC29B6}" type="slidenum">
              <a:rPr lang="en-US" smtClean="0"/>
              <a:pPr/>
              <a:t>‹#›</a:t>
            </a:fld>
            <a:endParaRPr lang="en-US"/>
          </a:p>
        </p:txBody>
      </p:sp>
    </p:spTree>
    <p:extLst>
      <p:ext uri="{BB962C8B-B14F-4D97-AF65-F5344CB8AC3E}">
        <p14:creationId xmlns:p14="http://schemas.microsoft.com/office/powerpoint/2010/main" val="6589622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8286F98-A3B9-4A99-A4F3-67B169AC29B6}" type="slidenum">
              <a:rPr lang="en-US" smtClean="0"/>
              <a:pPr/>
              <a:t>1</a:t>
            </a:fld>
            <a:endParaRPr lang="en-US"/>
          </a:p>
        </p:txBody>
      </p:sp>
    </p:spTree>
    <p:extLst>
      <p:ext uri="{BB962C8B-B14F-4D97-AF65-F5344CB8AC3E}">
        <p14:creationId xmlns:p14="http://schemas.microsoft.com/office/powerpoint/2010/main" val="12153871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86D0B43-7CA6-4946-8A9F-0AD70B936334}" type="slidenum">
              <a:rPr lang="en-US"/>
              <a:pPr/>
              <a:t>10</a:t>
            </a:fld>
            <a:endParaRPr lang="en-US"/>
          </a:p>
        </p:txBody>
      </p:sp>
      <p:sp>
        <p:nvSpPr>
          <p:cNvPr id="96258" name="Rectangle 2"/>
          <p:cNvSpPr>
            <a:spLocks noGrp="1" noRot="1" noChangeAspect="1" noChangeArrowheads="1" noTextEdit="1"/>
          </p:cNvSpPr>
          <p:nvPr>
            <p:ph type="sldImg"/>
          </p:nvPr>
        </p:nvSpPr>
        <p:spPr>
          <a:ln/>
        </p:spPr>
      </p:sp>
      <p:sp>
        <p:nvSpPr>
          <p:cNvPr id="9625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645314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D7087D5-7C3B-924A-8270-F785FFDCBE35}" type="slidenum">
              <a:rPr lang="en-US">
                <a:solidFill>
                  <a:prstClr val="black"/>
                </a:solidFill>
                <a:latin typeface="Calibri"/>
              </a:rPr>
              <a:pPr/>
              <a:t>12</a:t>
            </a:fld>
            <a:endParaRPr lang="en-US">
              <a:solidFill>
                <a:prstClr val="black"/>
              </a:solidFill>
              <a:latin typeface="Calibri"/>
            </a:endParaRPr>
          </a:p>
        </p:txBody>
      </p:sp>
      <p:sp>
        <p:nvSpPr>
          <p:cNvPr id="162818"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16281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9146009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p:cNvSpPr>
            <a:spLocks noGrp="1" noChangeArrowheads="1"/>
          </p:cNvSpPr>
          <p:nvPr>
            <p:ph type="sldNum" sz="quarter" idx="5"/>
          </p:nvPr>
        </p:nvSpPr>
        <p:spPr>
          <a:noFill/>
        </p:spPr>
        <p:txBody>
          <a:bodyPr/>
          <a:lstStyle/>
          <a:p>
            <a:fld id="{E570D09E-0E0A-C445-BBB8-26C11CC51775}" type="slidenum">
              <a:rPr lang="en-US">
                <a:solidFill>
                  <a:prstClr val="black"/>
                </a:solidFill>
                <a:latin typeface="Calibri"/>
              </a:rPr>
              <a:pPr/>
              <a:t>21</a:t>
            </a:fld>
            <a:endParaRPr lang="en-US">
              <a:solidFill>
                <a:prstClr val="black"/>
              </a:solidFill>
              <a:latin typeface="Calibri"/>
            </a:endParaRPr>
          </a:p>
        </p:txBody>
      </p:sp>
      <p:sp>
        <p:nvSpPr>
          <p:cNvPr id="18435" name="Rectangle 2"/>
          <p:cNvSpPr>
            <a:spLocks noGrp="1" noRot="1" noChangeAspect="1" noChangeArrowheads="1"/>
          </p:cNvSpPr>
          <p:nvPr>
            <p:ph type="sldImg"/>
          </p:nvPr>
        </p:nvSpPr>
        <p:spPr>
          <a:xfrm>
            <a:off x="1144588" y="685800"/>
            <a:ext cx="4570412" cy="3427413"/>
          </a:xfrm>
          <a:solidFill>
            <a:srgbClr val="FFFFFF"/>
          </a:solidFill>
          <a:ln/>
        </p:spPr>
      </p:sp>
      <p:sp>
        <p:nvSpPr>
          <p:cNvPr id="18436" name="Rectangle 3"/>
          <p:cNvSpPr>
            <a:spLocks noGrp="1" noChangeArrowheads="1"/>
          </p:cNvSpPr>
          <p:nvPr>
            <p:ph type="body" idx="1"/>
          </p:nvPr>
        </p:nvSpPr>
        <p:spPr>
          <a:xfrm>
            <a:off x="915988" y="4341813"/>
            <a:ext cx="5026025" cy="4116387"/>
          </a:xfrm>
          <a:solidFill>
            <a:srgbClr val="FFFFFF"/>
          </a:solidFill>
          <a:ln>
            <a:solidFill>
              <a:srgbClr val="000000"/>
            </a:solidFill>
          </a:ln>
        </p:spPr>
        <p:txBody>
          <a:bodyPr lIns="86493" tIns="43247" rIns="86493" bIns="43247"/>
          <a:lstStyle/>
          <a:p>
            <a:pPr eaLnBrk="1" hangingPunct="1"/>
            <a:r>
              <a:rPr lang="en-US" dirty="0"/>
              <a:t>This course is a broad, but substantive introduction to computer science and programming. (experienced programmers, see COS 217 or COS 226)</a:t>
            </a:r>
          </a:p>
          <a:p>
            <a:pPr eaLnBrk="1" hangingPunct="1"/>
            <a:r>
              <a:rPr lang="en-US" dirty="0"/>
              <a:t>Computer science embraces a significant body of knowledge that is: (</a:t>
            </a:r>
            <a:r>
              <a:rPr lang="en-US" dirty="0" err="1"/>
              <a:t>i</a:t>
            </a:r>
            <a:r>
              <a:rPr lang="en-US" dirty="0"/>
              <a:t>) intellectually challenging, (ii) pervasive in modern life, and (iii) critical to modern science and engineering.</a:t>
            </a:r>
          </a:p>
          <a:p>
            <a:pPr eaLnBrk="1" hangingPunct="1"/>
            <a:r>
              <a:rPr lang="en-US" dirty="0"/>
              <a:t>We have three primary goals in this course. First, we want to </a:t>
            </a:r>
            <a:r>
              <a:rPr lang="en-US" i="1" dirty="0"/>
              <a:t>demystify</a:t>
            </a:r>
            <a:r>
              <a:rPr lang="en-US" dirty="0"/>
              <a:t> computer systems by unpeeling levels of abstraction down to the simplest physical component, leaving no black boxes. Second, we want to </a:t>
            </a:r>
            <a:r>
              <a:rPr lang="en-US" i="1" dirty="0"/>
              <a:t>empower</a:t>
            </a:r>
            <a:r>
              <a:rPr lang="en-US" dirty="0"/>
              <a:t> you and provide the experience and insight necessary to exploit available technology whenever appropriate. Third, we want to build </a:t>
            </a:r>
            <a:r>
              <a:rPr lang="en-US" i="1" dirty="0"/>
              <a:t>awareness</a:t>
            </a:r>
            <a:r>
              <a:rPr lang="en-US" dirty="0"/>
              <a:t> of the substantial intellectual underpinnings of the field and its broad reach into other sciences. </a:t>
            </a:r>
          </a:p>
          <a:p>
            <a:pPr eaLnBrk="1" hangingPunct="1"/>
            <a:r>
              <a:rPr lang="en-US" dirty="0"/>
              <a:t>You need no previous experience to do well here. And while programming will be a big part of what we'll do, it will not be the only thing.</a:t>
            </a:r>
          </a:p>
          <a:p>
            <a:pPr eaLnBrk="1" hangingPunct="1"/>
            <a:r>
              <a:rPr lang="en-US" dirty="0"/>
              <a:t>Programming is essential to being able to effectively use computers in any academic discipline. </a:t>
            </a:r>
          </a:p>
          <a:p>
            <a:pPr eaLnBrk="1" hangingPunct="1"/>
            <a:r>
              <a:rPr lang="en-US" dirty="0"/>
              <a:t>Architecture refers both to the art of designing computers and to the process of building them. </a:t>
            </a:r>
          </a:p>
          <a:p>
            <a:pPr eaLnBrk="1" hangingPunct="1"/>
            <a:r>
              <a:rPr lang="en-US" dirty="0"/>
              <a:t>Theory  helps us to understand the limits on what we can accomplish with computers. </a:t>
            </a:r>
          </a:p>
          <a:p>
            <a:pPr eaLnBrk="1" hangingPunct="1"/>
            <a:r>
              <a:rPr lang="en-US" dirty="0"/>
              <a:t>-----------------------------</a:t>
            </a:r>
          </a:p>
        </p:txBody>
      </p:sp>
    </p:spTree>
    <p:extLst>
      <p:ext uri="{BB962C8B-B14F-4D97-AF65-F5344CB8AC3E}">
        <p14:creationId xmlns:p14="http://schemas.microsoft.com/office/powerpoint/2010/main" val="3491217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p:cNvSpPr>
            <a:spLocks noGrp="1" noChangeArrowheads="1"/>
          </p:cNvSpPr>
          <p:nvPr>
            <p:ph type="sldNum" sz="quarter" idx="5"/>
          </p:nvPr>
        </p:nvSpPr>
        <p:spPr>
          <a:noFill/>
        </p:spPr>
        <p:txBody>
          <a:bodyPr/>
          <a:lstStyle/>
          <a:p>
            <a:fld id="{AB9624E1-1A18-A241-A439-2E708000EABB}" type="slidenum">
              <a:rPr lang="en-US">
                <a:solidFill>
                  <a:prstClr val="black"/>
                </a:solidFill>
                <a:latin typeface="Calibri"/>
              </a:rPr>
              <a:pPr/>
              <a:t>22</a:t>
            </a:fld>
            <a:endParaRPr lang="en-US">
              <a:solidFill>
                <a:prstClr val="black"/>
              </a:solidFill>
              <a:latin typeface="Calibri"/>
            </a:endParaRPr>
          </a:p>
        </p:txBody>
      </p:sp>
      <p:sp>
        <p:nvSpPr>
          <p:cNvPr id="20483" name="Rectangle 2"/>
          <p:cNvSpPr>
            <a:spLocks noGrp="1" noRot="1" noChangeAspect="1" noChangeArrowheads="1"/>
          </p:cNvSpPr>
          <p:nvPr>
            <p:ph type="sldImg"/>
          </p:nvPr>
        </p:nvSpPr>
        <p:spPr>
          <a:xfrm>
            <a:off x="1144588" y="685800"/>
            <a:ext cx="4570412" cy="3427413"/>
          </a:xfrm>
          <a:solidFill>
            <a:srgbClr val="FFFFFF"/>
          </a:solidFill>
          <a:ln/>
        </p:spPr>
      </p:sp>
      <p:sp>
        <p:nvSpPr>
          <p:cNvPr id="20484" name="Rectangle 3"/>
          <p:cNvSpPr>
            <a:spLocks noGrp="1" noChangeArrowheads="1"/>
          </p:cNvSpPr>
          <p:nvPr>
            <p:ph type="body" idx="1"/>
          </p:nvPr>
        </p:nvSpPr>
        <p:spPr>
          <a:xfrm>
            <a:off x="915988" y="4341813"/>
            <a:ext cx="5026025" cy="4116387"/>
          </a:xfrm>
          <a:solidFill>
            <a:srgbClr val="FFFFFF"/>
          </a:solidFill>
          <a:ln>
            <a:solidFill>
              <a:srgbClr val="000000"/>
            </a:solidFill>
          </a:ln>
        </p:spPr>
        <p:txBody>
          <a:bodyPr lIns="86493" tIns="43247" rIns="86493" bIns="43247"/>
          <a:lstStyle/>
          <a:p>
            <a:pPr eaLnBrk="1" hangingPunct="1"/>
            <a:r>
              <a:rPr lang="en-US"/>
              <a:t>By now you've deduced that I'm Kevin Wayne. You'll be seeing me on T and Th; on TTh or WF you'll see your preceptor, many of whom are with us today. [Introduce] </a:t>
            </a:r>
          </a:p>
          <a:p>
            <a:pPr eaLnBrk="1" hangingPunct="1"/>
            <a:r>
              <a:rPr lang="en-US"/>
              <a:t>You can come to either (or both), but not half of one and half of the other.</a:t>
            </a:r>
          </a:p>
        </p:txBody>
      </p:sp>
    </p:spTree>
    <p:extLst>
      <p:ext uri="{BB962C8B-B14F-4D97-AF65-F5344CB8AC3E}">
        <p14:creationId xmlns:p14="http://schemas.microsoft.com/office/powerpoint/2010/main" val="14707965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p:cNvSpPr>
            <a:spLocks noGrp="1" noChangeArrowheads="1"/>
          </p:cNvSpPr>
          <p:nvPr>
            <p:ph type="sldNum" sz="quarter" idx="5"/>
          </p:nvPr>
        </p:nvSpPr>
        <p:spPr>
          <a:noFill/>
        </p:spPr>
        <p:txBody>
          <a:bodyPr/>
          <a:lstStyle/>
          <a:p>
            <a:fld id="{723D720A-AD23-8646-ADC2-073765B35C05}" type="slidenum">
              <a:rPr lang="en-US">
                <a:solidFill>
                  <a:prstClr val="black"/>
                </a:solidFill>
                <a:latin typeface="Calibri"/>
              </a:rPr>
              <a:pPr/>
              <a:t>23</a:t>
            </a:fld>
            <a:endParaRPr lang="en-US">
              <a:solidFill>
                <a:prstClr val="black"/>
              </a:solidFill>
              <a:latin typeface="Calibri"/>
            </a:endParaRPr>
          </a:p>
        </p:txBody>
      </p:sp>
      <p:sp>
        <p:nvSpPr>
          <p:cNvPr id="22531" name="Rectangle 2"/>
          <p:cNvSpPr>
            <a:spLocks noGrp="1" noRot="1" noChangeAspect="1" noChangeArrowheads="1"/>
          </p:cNvSpPr>
          <p:nvPr>
            <p:ph type="sldImg"/>
          </p:nvPr>
        </p:nvSpPr>
        <p:spPr>
          <a:xfrm>
            <a:off x="1144588" y="685800"/>
            <a:ext cx="4570412" cy="3427413"/>
          </a:xfrm>
          <a:solidFill>
            <a:srgbClr val="FFFFFF"/>
          </a:solidFill>
          <a:ln/>
        </p:spPr>
      </p:sp>
      <p:sp>
        <p:nvSpPr>
          <p:cNvPr id="22532" name="Rectangle 3"/>
          <p:cNvSpPr>
            <a:spLocks noGrp="1" noChangeArrowheads="1"/>
          </p:cNvSpPr>
          <p:nvPr>
            <p:ph type="body" idx="1"/>
          </p:nvPr>
        </p:nvSpPr>
        <p:spPr>
          <a:xfrm>
            <a:off x="915988" y="4341813"/>
            <a:ext cx="5026025" cy="4116387"/>
          </a:xfrm>
          <a:solidFill>
            <a:srgbClr val="FFFFFF"/>
          </a:solidFill>
          <a:ln>
            <a:solidFill>
              <a:srgbClr val="000000"/>
            </a:solidFill>
          </a:ln>
        </p:spPr>
        <p:txBody>
          <a:bodyPr lIns="86493" tIns="43247" rIns="86493" bIns="43247"/>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a:t>For those few of you concerned about grading, here's how it works.</a:t>
            </a: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t>There is a substantial amount of work in this course and we</a:t>
            </a:r>
            <a:r>
              <a:rPr lang="en-US" baseline="0" dirty="0"/>
              <a:t> have high expectations.</a:t>
            </a:r>
            <a:endParaRPr lang="en-US" dirty="0"/>
          </a:p>
          <a:p>
            <a:pPr eaLnBrk="1" hangingPunct="1"/>
            <a:r>
              <a:rPr lang="en-US" dirty="0"/>
              <a:t>it is possible albeit quite difficult to get an F and hard to get an A+.</a:t>
            </a:r>
          </a:p>
          <a:p>
            <a:pPr eaLnBrk="1" hangingPunct="1"/>
            <a:r>
              <a:rPr lang="en-US" dirty="0"/>
              <a:t>Everybody can get an A.</a:t>
            </a:r>
          </a:p>
          <a:p>
            <a:pPr eaLnBrk="1" hangingPunct="1"/>
            <a:r>
              <a:rPr lang="en-US" dirty="0"/>
              <a:t>Use staff discretion to extract extra information in addition to numbers. </a:t>
            </a:r>
          </a:p>
        </p:txBody>
      </p:sp>
    </p:spTree>
    <p:extLst>
      <p:ext uri="{BB962C8B-B14F-4D97-AF65-F5344CB8AC3E}">
        <p14:creationId xmlns:p14="http://schemas.microsoft.com/office/powerpoint/2010/main" val="13044385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a:noFill/>
        </p:spPr>
        <p:txBody>
          <a:bodyPr/>
          <a:lstStyle/>
          <a:p>
            <a:fld id="{CD614567-CE3E-EF4F-90F9-4F03533A29CB}" type="slidenum">
              <a:rPr lang="en-US">
                <a:solidFill>
                  <a:prstClr val="black"/>
                </a:solidFill>
                <a:latin typeface="Calibri"/>
              </a:rPr>
              <a:pPr/>
              <a:t>24</a:t>
            </a:fld>
            <a:endParaRPr lang="en-US">
              <a:solidFill>
                <a:prstClr val="black"/>
              </a:solidFill>
              <a:latin typeface="Calibri"/>
            </a:endParaRPr>
          </a:p>
        </p:txBody>
      </p:sp>
      <p:sp>
        <p:nvSpPr>
          <p:cNvPr id="24579" name="Rectangle 2"/>
          <p:cNvSpPr>
            <a:spLocks noGrp="1" noRot="1" noChangeAspect="1" noChangeArrowheads="1"/>
          </p:cNvSpPr>
          <p:nvPr>
            <p:ph type="sldImg"/>
          </p:nvPr>
        </p:nvSpPr>
        <p:spPr>
          <a:xfrm>
            <a:off x="1144588" y="685800"/>
            <a:ext cx="4570412" cy="3427413"/>
          </a:xfrm>
          <a:solidFill>
            <a:srgbClr val="FFFFFF"/>
          </a:solidFill>
          <a:ln/>
        </p:spPr>
      </p:sp>
      <p:sp>
        <p:nvSpPr>
          <p:cNvPr id="24580" name="Rectangle 3"/>
          <p:cNvSpPr>
            <a:spLocks noGrp="1" noChangeArrowheads="1"/>
          </p:cNvSpPr>
          <p:nvPr>
            <p:ph type="body" idx="1"/>
          </p:nvPr>
        </p:nvSpPr>
        <p:spPr>
          <a:xfrm>
            <a:off x="915988" y="4341813"/>
            <a:ext cx="5026025" cy="4116387"/>
          </a:xfrm>
          <a:solidFill>
            <a:srgbClr val="FFFFFF"/>
          </a:solidFill>
          <a:ln>
            <a:solidFill>
              <a:srgbClr val="000000"/>
            </a:solidFill>
          </a:ln>
        </p:spPr>
        <p:txBody>
          <a:bodyPr lIns="86493" tIns="43247" rIns="86493" bIns="43247"/>
          <a:lstStyle/>
          <a:p>
            <a:pPr eaLnBrk="1" hangingPunct="1"/>
            <a:r>
              <a:rPr lang="en-US"/>
              <a:t>Harel's book is a highly accessible treatment of theoretical topics, which we'll cover later in the semester.</a:t>
            </a:r>
          </a:p>
          <a:p>
            <a:pPr eaLnBrk="1" hangingPunct="1"/>
            <a:r>
              <a:rPr lang="en-US"/>
              <a:t>Labyrinth bookstore [114 Nassau Street]</a:t>
            </a:r>
          </a:p>
        </p:txBody>
      </p:sp>
    </p:spTree>
    <p:extLst>
      <p:ext uri="{BB962C8B-B14F-4D97-AF65-F5344CB8AC3E}">
        <p14:creationId xmlns:p14="http://schemas.microsoft.com/office/powerpoint/2010/main" val="20428302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p:cNvSpPr>
            <a:spLocks noGrp="1" noChangeArrowheads="1"/>
          </p:cNvSpPr>
          <p:nvPr>
            <p:ph type="sldNum" sz="quarter" idx="5"/>
          </p:nvPr>
        </p:nvSpPr>
        <p:spPr>
          <a:noFill/>
        </p:spPr>
        <p:txBody>
          <a:bodyPr/>
          <a:lstStyle/>
          <a:p>
            <a:fld id="{0F89B7E5-0433-BE4D-AD01-9765F2EEECFB}" type="slidenum">
              <a:rPr lang="en-US">
                <a:solidFill>
                  <a:prstClr val="black"/>
                </a:solidFill>
                <a:latin typeface="Calibri"/>
              </a:rPr>
              <a:pPr/>
              <a:t>25</a:t>
            </a:fld>
            <a:endParaRPr lang="en-US">
              <a:solidFill>
                <a:prstClr val="black"/>
              </a:solidFill>
              <a:latin typeface="Calibri"/>
            </a:endParaRPr>
          </a:p>
        </p:txBody>
      </p:sp>
      <p:sp>
        <p:nvSpPr>
          <p:cNvPr id="28675" name="Rectangle 2"/>
          <p:cNvSpPr>
            <a:spLocks noGrp="1" noRot="1" noChangeAspect="1" noChangeArrowheads="1"/>
          </p:cNvSpPr>
          <p:nvPr>
            <p:ph type="sldImg"/>
          </p:nvPr>
        </p:nvSpPr>
        <p:spPr>
          <a:xfrm>
            <a:off x="1144588" y="685800"/>
            <a:ext cx="4570412" cy="3427413"/>
          </a:xfrm>
          <a:solidFill>
            <a:srgbClr val="FFFFFF"/>
          </a:solidFill>
          <a:ln/>
        </p:spPr>
      </p:sp>
      <p:sp>
        <p:nvSpPr>
          <p:cNvPr id="28676" name="Rectangle 3"/>
          <p:cNvSpPr>
            <a:spLocks noGrp="1" noChangeArrowheads="1"/>
          </p:cNvSpPr>
          <p:nvPr>
            <p:ph type="body" idx="1"/>
          </p:nvPr>
        </p:nvSpPr>
        <p:spPr>
          <a:xfrm>
            <a:off x="915988" y="4341813"/>
            <a:ext cx="5026025" cy="4116387"/>
          </a:xfrm>
          <a:solidFill>
            <a:srgbClr val="FFFFFF"/>
          </a:solidFill>
          <a:ln>
            <a:solidFill>
              <a:srgbClr val="000000"/>
            </a:solidFill>
          </a:ln>
        </p:spPr>
        <p:txBody>
          <a:bodyPr lIns="86493" tIns="43247" rIns="86493" bIns="43247"/>
          <a:lstStyle/>
          <a:p>
            <a:pPr eaLnBrk="1" hangingPunct="1"/>
            <a:r>
              <a:rPr lang="en-US"/>
              <a:t>Programming is a different style of homework, unlike what you may be used to. It's very hard to predict ahead of time how long it is going to take to finish. Start early. Some students will spend 5 hours chasing down a bug. Don't! Your time will be more effectively spent by thinking about the problem on your own for an hour or less, and then seeking help. OUR JOB IS TO HELP YOU!</a:t>
            </a:r>
          </a:p>
          <a:p>
            <a:pPr eaLnBrk="1" hangingPunct="1"/>
            <a:endParaRPr lang="en-US"/>
          </a:p>
        </p:txBody>
      </p:sp>
    </p:spTree>
    <p:extLst>
      <p:ext uri="{BB962C8B-B14F-4D97-AF65-F5344CB8AC3E}">
        <p14:creationId xmlns:p14="http://schemas.microsoft.com/office/powerpoint/2010/main" val="9557989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3E1ABA9-CE2E-4B34-AB30-B632A409880B}" type="datetimeFigureOut">
              <a:rPr lang="en-US" smtClean="0"/>
              <a:pPr/>
              <a:t>1/13/20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CB70F6-6077-4F37-840D-F83EE527E036}"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3E1ABA9-CE2E-4B34-AB30-B632A409880B}" type="datetimeFigureOut">
              <a:rPr lang="en-US" smtClean="0"/>
              <a:pPr/>
              <a:t>1/13/20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CB70F6-6077-4F37-840D-F83EE527E036}"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3E1ABA9-CE2E-4B34-AB30-B632A409880B}" type="datetimeFigureOut">
              <a:rPr lang="en-US" smtClean="0"/>
              <a:pPr/>
              <a:t>1/13/20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CB70F6-6077-4F37-840D-F83EE527E036}"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Slide Number Placeholder 3"/>
          <p:cNvSpPr>
            <a:spLocks noGrp="1"/>
          </p:cNvSpPr>
          <p:nvPr>
            <p:ph type="sldNum" sz="quarter" idx="10"/>
          </p:nvPr>
        </p:nvSpPr>
        <p:spPr/>
        <p:txBody>
          <a:bodyPr/>
          <a:lstStyle>
            <a:lvl1pPr>
              <a:defRPr/>
            </a:lvl1pPr>
          </a:lstStyle>
          <a:p>
            <a:fld id="{C2064786-D3ED-2D4E-B338-5B85ACEDBA9E}" type="slidenum">
              <a:rPr lang="en-US">
                <a:solidFill>
                  <a:srgbClr val="000000"/>
                </a:solidFill>
                <a:latin typeface="Times New Roman"/>
                <a:ea typeface="ＭＳ Ｐゴシック"/>
              </a:rPr>
              <a:pPr/>
              <a:t>‹#›</a:t>
            </a:fld>
            <a:endParaRPr lang="en-US">
              <a:solidFill>
                <a:srgbClr val="000000"/>
              </a:solidFill>
              <a:latin typeface="Times New Roman"/>
              <a:ea typeface="ＭＳ Ｐゴシック"/>
            </a:endParaRPr>
          </a:p>
        </p:txBody>
      </p:sp>
    </p:spTree>
    <p:extLst>
      <p:ext uri="{BB962C8B-B14F-4D97-AF65-F5344CB8AC3E}">
        <p14:creationId xmlns:p14="http://schemas.microsoft.com/office/powerpoint/2010/main" val="256836872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3"/>
          <p:cNvSpPr>
            <a:spLocks noGrp="1"/>
          </p:cNvSpPr>
          <p:nvPr>
            <p:ph type="sldNum" sz="quarter" idx="10"/>
          </p:nvPr>
        </p:nvSpPr>
        <p:spPr/>
        <p:txBody>
          <a:bodyPr/>
          <a:lstStyle>
            <a:lvl1pPr>
              <a:defRPr/>
            </a:lvl1pPr>
          </a:lstStyle>
          <a:p>
            <a:fld id="{9B5F874D-ADC0-064E-9A6D-EB4703520FEB}" type="slidenum">
              <a:rPr lang="en-US">
                <a:solidFill>
                  <a:srgbClr val="000000"/>
                </a:solidFill>
                <a:latin typeface="Times New Roman"/>
                <a:ea typeface="ＭＳ Ｐゴシック"/>
              </a:rPr>
              <a:pPr/>
              <a:t>‹#›</a:t>
            </a:fld>
            <a:endParaRPr lang="en-US">
              <a:solidFill>
                <a:srgbClr val="000000"/>
              </a:solidFill>
              <a:latin typeface="Times New Roman"/>
              <a:ea typeface="ＭＳ Ｐゴシック"/>
            </a:endParaRPr>
          </a:p>
        </p:txBody>
      </p:sp>
    </p:spTree>
    <p:extLst>
      <p:ext uri="{BB962C8B-B14F-4D97-AF65-F5344CB8AC3E}">
        <p14:creationId xmlns:p14="http://schemas.microsoft.com/office/powerpoint/2010/main" val="346336186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Slide Number Placeholder 3"/>
          <p:cNvSpPr>
            <a:spLocks noGrp="1"/>
          </p:cNvSpPr>
          <p:nvPr>
            <p:ph type="sldNum" sz="quarter" idx="10"/>
          </p:nvPr>
        </p:nvSpPr>
        <p:spPr/>
        <p:txBody>
          <a:bodyPr/>
          <a:lstStyle>
            <a:lvl1pPr>
              <a:defRPr/>
            </a:lvl1pPr>
          </a:lstStyle>
          <a:p>
            <a:fld id="{91C2BEEC-4276-3F43-9849-43B4A5951DBD}" type="slidenum">
              <a:rPr lang="en-US">
                <a:solidFill>
                  <a:srgbClr val="000000"/>
                </a:solidFill>
                <a:latin typeface="Times New Roman"/>
                <a:ea typeface="ＭＳ Ｐゴシック"/>
              </a:rPr>
              <a:pPr/>
              <a:t>‹#›</a:t>
            </a:fld>
            <a:endParaRPr lang="en-US">
              <a:solidFill>
                <a:srgbClr val="000000"/>
              </a:solidFill>
              <a:latin typeface="Times New Roman"/>
              <a:ea typeface="ＭＳ Ｐゴシック"/>
            </a:endParaRPr>
          </a:p>
        </p:txBody>
      </p:sp>
    </p:spTree>
    <p:extLst>
      <p:ext uri="{BB962C8B-B14F-4D97-AF65-F5344CB8AC3E}">
        <p14:creationId xmlns:p14="http://schemas.microsoft.com/office/powerpoint/2010/main" val="401668835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4"/>
          <p:cNvSpPr>
            <a:spLocks noGrp="1"/>
          </p:cNvSpPr>
          <p:nvPr>
            <p:ph type="sldNum" sz="quarter" idx="10"/>
          </p:nvPr>
        </p:nvSpPr>
        <p:spPr/>
        <p:txBody>
          <a:bodyPr/>
          <a:lstStyle>
            <a:lvl1pPr>
              <a:defRPr/>
            </a:lvl1pPr>
          </a:lstStyle>
          <a:p>
            <a:fld id="{41ACA96F-BB8E-D843-A655-1638124E1DDE}" type="slidenum">
              <a:rPr lang="en-US">
                <a:solidFill>
                  <a:srgbClr val="000000"/>
                </a:solidFill>
                <a:latin typeface="Times New Roman"/>
                <a:ea typeface="ＭＳ Ｐゴシック"/>
              </a:rPr>
              <a:pPr/>
              <a:t>‹#›</a:t>
            </a:fld>
            <a:endParaRPr lang="en-US">
              <a:solidFill>
                <a:srgbClr val="000000"/>
              </a:solidFill>
              <a:latin typeface="Times New Roman"/>
              <a:ea typeface="ＭＳ Ｐゴシック"/>
            </a:endParaRPr>
          </a:p>
        </p:txBody>
      </p:sp>
    </p:spTree>
    <p:extLst>
      <p:ext uri="{BB962C8B-B14F-4D97-AF65-F5344CB8AC3E}">
        <p14:creationId xmlns:p14="http://schemas.microsoft.com/office/powerpoint/2010/main" val="347018165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0"/>
          </p:nvPr>
        </p:nvSpPr>
        <p:spPr/>
        <p:txBody>
          <a:bodyPr/>
          <a:lstStyle>
            <a:lvl1pPr>
              <a:defRPr/>
            </a:lvl1pPr>
          </a:lstStyle>
          <a:p>
            <a:fld id="{D1B0B22B-7306-E640-8421-D23C9A53FF00}" type="slidenum">
              <a:rPr lang="en-US">
                <a:solidFill>
                  <a:srgbClr val="000000"/>
                </a:solidFill>
                <a:latin typeface="Times New Roman"/>
                <a:ea typeface="ＭＳ Ｐゴシック"/>
              </a:rPr>
              <a:pPr/>
              <a:t>‹#›</a:t>
            </a:fld>
            <a:endParaRPr lang="en-US">
              <a:solidFill>
                <a:srgbClr val="000000"/>
              </a:solidFill>
              <a:latin typeface="Times New Roman"/>
              <a:ea typeface="ＭＳ Ｐゴシック"/>
            </a:endParaRPr>
          </a:p>
        </p:txBody>
      </p:sp>
    </p:spTree>
    <p:extLst>
      <p:ext uri="{BB962C8B-B14F-4D97-AF65-F5344CB8AC3E}">
        <p14:creationId xmlns:p14="http://schemas.microsoft.com/office/powerpoint/2010/main" val="103984475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lvl1pPr>
              <a:defRPr/>
            </a:lvl1pPr>
          </a:lstStyle>
          <a:p>
            <a:fld id="{D0873E55-442E-9F41-A3C2-FD363F041AD7}" type="slidenum">
              <a:rPr lang="en-US">
                <a:solidFill>
                  <a:srgbClr val="000000"/>
                </a:solidFill>
                <a:latin typeface="Times New Roman"/>
                <a:ea typeface="ＭＳ Ｐゴシック"/>
              </a:rPr>
              <a:pPr/>
              <a:t>‹#›</a:t>
            </a:fld>
            <a:endParaRPr lang="en-US">
              <a:solidFill>
                <a:srgbClr val="000000"/>
              </a:solidFill>
              <a:latin typeface="Times New Roman"/>
              <a:ea typeface="ＭＳ Ｐゴシック"/>
            </a:endParaRPr>
          </a:p>
        </p:txBody>
      </p:sp>
    </p:spTree>
    <p:extLst>
      <p:ext uri="{BB962C8B-B14F-4D97-AF65-F5344CB8AC3E}">
        <p14:creationId xmlns:p14="http://schemas.microsoft.com/office/powerpoint/2010/main" val="9470939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lvl1pPr>
              <a:defRPr/>
            </a:lvl1pPr>
          </a:lstStyle>
          <a:p>
            <a:fld id="{9C11FE48-9A6E-F542-BA15-1AEC941C30FE}" type="slidenum">
              <a:rPr lang="en-US">
                <a:solidFill>
                  <a:srgbClr val="000000"/>
                </a:solidFill>
                <a:latin typeface="Times New Roman"/>
                <a:ea typeface="ＭＳ Ｐゴシック"/>
              </a:rPr>
              <a:pPr/>
              <a:t>‹#›</a:t>
            </a:fld>
            <a:endParaRPr lang="en-US">
              <a:solidFill>
                <a:srgbClr val="000000"/>
              </a:solidFill>
              <a:latin typeface="Times New Roman"/>
              <a:ea typeface="ＭＳ Ｐゴシック"/>
            </a:endParaRPr>
          </a:p>
        </p:txBody>
      </p:sp>
    </p:spTree>
    <p:extLst>
      <p:ext uri="{BB962C8B-B14F-4D97-AF65-F5344CB8AC3E}">
        <p14:creationId xmlns:p14="http://schemas.microsoft.com/office/powerpoint/2010/main" val="323915944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Slide Number Placeholder 4"/>
          <p:cNvSpPr>
            <a:spLocks noGrp="1"/>
          </p:cNvSpPr>
          <p:nvPr>
            <p:ph type="sldNum" sz="quarter" idx="10"/>
          </p:nvPr>
        </p:nvSpPr>
        <p:spPr/>
        <p:txBody>
          <a:bodyPr/>
          <a:lstStyle>
            <a:lvl1pPr>
              <a:defRPr/>
            </a:lvl1pPr>
          </a:lstStyle>
          <a:p>
            <a:fld id="{BC1F7103-7F95-6448-94A4-48C1390C7850}" type="slidenum">
              <a:rPr lang="en-US">
                <a:solidFill>
                  <a:srgbClr val="000000"/>
                </a:solidFill>
                <a:latin typeface="Times New Roman"/>
                <a:ea typeface="ＭＳ Ｐゴシック"/>
              </a:rPr>
              <a:pPr/>
              <a:t>‹#›</a:t>
            </a:fld>
            <a:endParaRPr lang="en-US">
              <a:solidFill>
                <a:srgbClr val="000000"/>
              </a:solidFill>
              <a:latin typeface="Times New Roman"/>
              <a:ea typeface="ＭＳ Ｐゴシック"/>
            </a:endParaRPr>
          </a:p>
        </p:txBody>
      </p:sp>
    </p:spTree>
    <p:extLst>
      <p:ext uri="{BB962C8B-B14F-4D97-AF65-F5344CB8AC3E}">
        <p14:creationId xmlns:p14="http://schemas.microsoft.com/office/powerpoint/2010/main" val="5495869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3E1ABA9-CE2E-4B34-AB30-B632A409880B}" type="datetimeFigureOut">
              <a:rPr lang="en-US" smtClean="0"/>
              <a:pPr/>
              <a:t>1/13/20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CB70F6-6077-4F37-840D-F83EE527E036}" type="slidenum">
              <a:rPr lang="en-US" smtClean="0"/>
              <a:pPr/>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Slide Number Placeholder 4"/>
          <p:cNvSpPr>
            <a:spLocks noGrp="1"/>
          </p:cNvSpPr>
          <p:nvPr>
            <p:ph type="sldNum" sz="quarter" idx="10"/>
          </p:nvPr>
        </p:nvSpPr>
        <p:spPr/>
        <p:txBody>
          <a:bodyPr/>
          <a:lstStyle>
            <a:lvl1pPr>
              <a:defRPr/>
            </a:lvl1pPr>
          </a:lstStyle>
          <a:p>
            <a:fld id="{A141806D-B6F3-AC47-B409-FA00020DD87C}" type="slidenum">
              <a:rPr lang="en-US">
                <a:solidFill>
                  <a:srgbClr val="000000"/>
                </a:solidFill>
                <a:latin typeface="Times New Roman"/>
                <a:ea typeface="ＭＳ Ｐゴシック"/>
              </a:rPr>
              <a:pPr/>
              <a:t>‹#›</a:t>
            </a:fld>
            <a:endParaRPr lang="en-US">
              <a:solidFill>
                <a:srgbClr val="000000"/>
              </a:solidFill>
              <a:latin typeface="Times New Roman"/>
              <a:ea typeface="ＭＳ Ｐゴシック"/>
            </a:endParaRPr>
          </a:p>
        </p:txBody>
      </p:sp>
    </p:spTree>
    <p:extLst>
      <p:ext uri="{BB962C8B-B14F-4D97-AF65-F5344CB8AC3E}">
        <p14:creationId xmlns:p14="http://schemas.microsoft.com/office/powerpoint/2010/main" val="241775072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3"/>
          <p:cNvSpPr>
            <a:spLocks noGrp="1"/>
          </p:cNvSpPr>
          <p:nvPr>
            <p:ph type="sldNum" sz="quarter" idx="10"/>
          </p:nvPr>
        </p:nvSpPr>
        <p:spPr/>
        <p:txBody>
          <a:bodyPr/>
          <a:lstStyle>
            <a:lvl1pPr>
              <a:defRPr/>
            </a:lvl1pPr>
          </a:lstStyle>
          <a:p>
            <a:fld id="{F302F541-ABFE-7D45-9A79-0A5F4E982582}" type="slidenum">
              <a:rPr lang="en-US">
                <a:solidFill>
                  <a:srgbClr val="000000"/>
                </a:solidFill>
                <a:latin typeface="Times New Roman"/>
                <a:ea typeface="ＭＳ Ｐゴシック"/>
              </a:rPr>
              <a:pPr/>
              <a:t>‹#›</a:t>
            </a:fld>
            <a:endParaRPr lang="en-US">
              <a:solidFill>
                <a:srgbClr val="000000"/>
              </a:solidFill>
              <a:latin typeface="Times New Roman"/>
              <a:ea typeface="ＭＳ Ｐゴシック"/>
            </a:endParaRPr>
          </a:p>
        </p:txBody>
      </p:sp>
    </p:spTree>
    <p:extLst>
      <p:ext uri="{BB962C8B-B14F-4D97-AF65-F5344CB8AC3E}">
        <p14:creationId xmlns:p14="http://schemas.microsoft.com/office/powerpoint/2010/main" val="98641930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3"/>
          <p:cNvSpPr>
            <a:spLocks noGrp="1"/>
          </p:cNvSpPr>
          <p:nvPr>
            <p:ph type="sldNum" sz="quarter" idx="10"/>
          </p:nvPr>
        </p:nvSpPr>
        <p:spPr/>
        <p:txBody>
          <a:bodyPr/>
          <a:lstStyle>
            <a:lvl1pPr>
              <a:defRPr/>
            </a:lvl1pPr>
          </a:lstStyle>
          <a:p>
            <a:fld id="{869A139D-5B7E-FB49-90D6-2493490BDF67}" type="slidenum">
              <a:rPr lang="en-US">
                <a:solidFill>
                  <a:srgbClr val="000000"/>
                </a:solidFill>
                <a:latin typeface="Times New Roman"/>
                <a:ea typeface="ＭＳ Ｐゴシック"/>
              </a:rPr>
              <a:pPr/>
              <a:t>‹#›</a:t>
            </a:fld>
            <a:endParaRPr lang="en-US">
              <a:solidFill>
                <a:srgbClr val="000000"/>
              </a:solidFill>
              <a:latin typeface="Times New Roman"/>
              <a:ea typeface="ＭＳ Ｐゴシック"/>
            </a:endParaRPr>
          </a:p>
        </p:txBody>
      </p:sp>
    </p:spTree>
    <p:extLst>
      <p:ext uri="{BB962C8B-B14F-4D97-AF65-F5344CB8AC3E}">
        <p14:creationId xmlns:p14="http://schemas.microsoft.com/office/powerpoint/2010/main" val="185176543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Text Placeholder 2"/>
          <p:cNvSpPr>
            <a:spLocks noGrp="1"/>
          </p:cNvSpPr>
          <p:nvPr>
            <p:ph type="body" sz="half" idx="1"/>
          </p:nvPr>
        </p:nvSpPr>
        <p:spPr>
          <a:xfrm>
            <a:off x="6858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981200"/>
            <a:ext cx="38100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4114800"/>
            <a:ext cx="38100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0"/>
          </p:nvPr>
        </p:nvSpPr>
        <p:spPr>
          <a:xfrm>
            <a:off x="7239000" y="6553200"/>
            <a:ext cx="1905000" cy="304800"/>
          </a:xfrm>
        </p:spPr>
        <p:txBody>
          <a:bodyPr/>
          <a:lstStyle>
            <a:lvl1pPr>
              <a:defRPr/>
            </a:lvl1pPr>
          </a:lstStyle>
          <a:p>
            <a:fld id="{75E7ED2D-7094-B248-A40E-AA23FC3D2789}" type="slidenum">
              <a:rPr lang="en-US">
                <a:solidFill>
                  <a:srgbClr val="000000"/>
                </a:solidFill>
                <a:latin typeface="Times New Roman"/>
                <a:ea typeface="ＭＳ Ｐゴシック"/>
              </a:rPr>
              <a:pPr/>
              <a:t>‹#›</a:t>
            </a:fld>
            <a:endParaRPr lang="en-US">
              <a:solidFill>
                <a:srgbClr val="000000"/>
              </a:solidFill>
              <a:latin typeface="Times New Roman"/>
              <a:ea typeface="ＭＳ Ｐゴシック"/>
            </a:endParaRPr>
          </a:p>
        </p:txBody>
      </p:sp>
    </p:spTree>
    <p:extLst>
      <p:ext uri="{BB962C8B-B14F-4D97-AF65-F5344CB8AC3E}">
        <p14:creationId xmlns:p14="http://schemas.microsoft.com/office/powerpoint/2010/main" val="220693250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Text Placeholder 2"/>
          <p:cNvSpPr>
            <a:spLocks noGrp="1"/>
          </p:cNvSpPr>
          <p:nvPr>
            <p:ph type="body" sz="half" idx="1"/>
          </p:nvPr>
        </p:nvSpPr>
        <p:spPr>
          <a:xfrm>
            <a:off x="6858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4"/>
          <p:cNvSpPr>
            <a:spLocks noGrp="1"/>
          </p:cNvSpPr>
          <p:nvPr>
            <p:ph type="sldNum" sz="quarter" idx="10"/>
          </p:nvPr>
        </p:nvSpPr>
        <p:spPr>
          <a:xfrm>
            <a:off x="7239000" y="6553200"/>
            <a:ext cx="1905000" cy="304800"/>
          </a:xfrm>
        </p:spPr>
        <p:txBody>
          <a:bodyPr/>
          <a:lstStyle>
            <a:lvl1pPr>
              <a:defRPr/>
            </a:lvl1pPr>
          </a:lstStyle>
          <a:p>
            <a:fld id="{08050155-43CA-9D46-B108-421B24AEEE0F}" type="slidenum">
              <a:rPr lang="en-US">
                <a:solidFill>
                  <a:srgbClr val="000000"/>
                </a:solidFill>
                <a:latin typeface="Times New Roman"/>
                <a:ea typeface="ＭＳ Ｐゴシック"/>
              </a:rPr>
              <a:pPr/>
              <a:t>‹#›</a:t>
            </a:fld>
            <a:endParaRPr lang="en-US">
              <a:solidFill>
                <a:srgbClr val="000000"/>
              </a:solidFill>
              <a:latin typeface="Times New Roman"/>
              <a:ea typeface="ＭＳ Ｐゴシック"/>
            </a:endParaRPr>
          </a:p>
        </p:txBody>
      </p:sp>
    </p:spTree>
    <p:extLst>
      <p:ext uri="{BB962C8B-B14F-4D97-AF65-F5344CB8AC3E}">
        <p14:creationId xmlns:p14="http://schemas.microsoft.com/office/powerpoint/2010/main" val="62418182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bg1"/>
        </a:solidFill>
        <a:effectLst/>
      </p:bgPr>
    </p:bg>
    <p:spTree>
      <p:nvGrpSpPr>
        <p:cNvPr id="1" name=""/>
        <p:cNvGrpSpPr/>
        <p:nvPr/>
      </p:nvGrpSpPr>
      <p:grpSpPr>
        <a:xfrm>
          <a:off x="0" y="0"/>
          <a:ext cx="0" cy="0"/>
          <a:chOff x="0" y="0"/>
          <a:chExt cx="0" cy="0"/>
        </a:xfrm>
      </p:grpSpPr>
      <p:sp>
        <p:nvSpPr>
          <p:cNvPr id="4" name="Line 2"/>
          <p:cNvSpPr>
            <a:spLocks noChangeShapeType="1"/>
          </p:cNvSpPr>
          <p:nvPr/>
        </p:nvSpPr>
        <p:spPr bwMode="auto">
          <a:xfrm>
            <a:off x="0" y="1708150"/>
            <a:ext cx="9147175" cy="0"/>
          </a:xfrm>
          <a:prstGeom prst="line">
            <a:avLst/>
          </a:prstGeom>
          <a:noFill/>
          <a:ln w="12700" cap="sq">
            <a:solidFill>
              <a:schemeClr val="bg2"/>
            </a:solidFill>
            <a:round/>
            <a:headEnd type="none" w="sm" len="sm"/>
            <a:tailEnd type="none" w="sm" len="sm"/>
          </a:ln>
          <a:effectLst/>
        </p:spPr>
        <p:txBody>
          <a:bodyPr>
            <a:prstTxWarp prst="textNoShape">
              <a:avLst/>
            </a:prstTxWarp>
          </a:bodyPr>
          <a:lstStyle/>
          <a:p>
            <a:pPr eaLnBrk="0" fontAlgn="base" hangingPunct="0">
              <a:spcBef>
                <a:spcPct val="0"/>
              </a:spcBef>
              <a:spcAft>
                <a:spcPct val="0"/>
              </a:spcAft>
              <a:defRPr/>
            </a:pPr>
            <a:endParaRPr lang="en-US" sz="1200">
              <a:solidFill>
                <a:srgbClr val="000000"/>
              </a:solidFill>
              <a:latin typeface="Comic Sans MS" charset="0"/>
              <a:ea typeface="ＭＳ Ｐゴシック" charset="-128"/>
              <a:cs typeface="ＭＳ Ｐゴシック" charset="-128"/>
            </a:endParaRPr>
          </a:p>
        </p:txBody>
      </p:sp>
      <p:sp>
        <p:nvSpPr>
          <p:cNvPr id="5" name="Text Box 4"/>
          <p:cNvSpPr txBox="1">
            <a:spLocks noChangeArrowheads="1"/>
          </p:cNvSpPr>
          <p:nvPr/>
        </p:nvSpPr>
        <p:spPr bwMode="auto">
          <a:xfrm>
            <a:off x="0" y="6613525"/>
            <a:ext cx="9144000" cy="244475"/>
          </a:xfrm>
          <a:prstGeom prst="rect">
            <a:avLst/>
          </a:prstGeom>
          <a:noFill/>
          <a:ln w="15875">
            <a:noFill/>
            <a:miter lim="800000"/>
            <a:headEnd/>
            <a:tailEnd/>
          </a:ln>
          <a:effectLst/>
        </p:spPr>
        <p:txBody>
          <a:bodyPr lIns="92075" tIns="46038" rIns="92075" bIns="46038">
            <a:prstTxWarp prst="textNoShape">
              <a:avLst/>
            </a:prstTxWarp>
            <a:spAutoFit/>
          </a:bodyPr>
          <a:lstStyle/>
          <a:p>
            <a:pPr algn="ctr" eaLnBrk="0" fontAlgn="base" hangingPunct="0">
              <a:spcBef>
                <a:spcPct val="50000"/>
              </a:spcBef>
              <a:spcAft>
                <a:spcPct val="0"/>
              </a:spcAft>
              <a:defRPr/>
            </a:pPr>
            <a:r>
              <a:rPr kumimoji="1" lang="en-US" sz="1000">
                <a:solidFill>
                  <a:srgbClr val="000000"/>
                </a:solidFill>
                <a:latin typeface="Comic Sans MS" charset="0"/>
                <a:ea typeface="ＭＳ Ｐゴシック" charset="-128"/>
                <a:cs typeface="ＭＳ Ｐゴシック" charset="-128"/>
              </a:rPr>
              <a:t>Introduction to Computer Science   •   Sedgewick and Wayne   •   Copyright © 2007   •   http://www.cs.Princeton.EDU/IntroCS</a:t>
            </a:r>
          </a:p>
        </p:txBody>
      </p:sp>
      <p:sp>
        <p:nvSpPr>
          <p:cNvPr id="118787" name="Rectangle 3"/>
          <p:cNvSpPr>
            <a:spLocks noGrp="1" noChangeArrowheads="1"/>
          </p:cNvSpPr>
          <p:nvPr>
            <p:ph type="ctrTitle" sz="quarter"/>
          </p:nvPr>
        </p:nvSpPr>
        <p:spPr>
          <a:xfrm>
            <a:off x="0" y="0"/>
            <a:ext cx="9144000" cy="1524000"/>
          </a:xfrm>
        </p:spPr>
        <p:txBody>
          <a:bodyPr anchor="b"/>
          <a:lstStyle>
            <a:lvl1pPr>
              <a:lnSpc>
                <a:spcPct val="80000"/>
              </a:lnSpc>
              <a:defRPr sz="3200">
                <a:solidFill>
                  <a:schemeClr val="folHlink"/>
                </a:solidFill>
              </a:defRPr>
            </a:lvl1pPr>
          </a:lstStyle>
          <a:p>
            <a:r>
              <a:rPr lang="en-US"/>
              <a:t>Click to edit Master title style</a:t>
            </a:r>
          </a:p>
        </p:txBody>
      </p:sp>
      <p:sp>
        <p:nvSpPr>
          <p:cNvPr id="118789" name="Rectangle 5"/>
          <p:cNvSpPr>
            <a:spLocks noGrp="1" noChangeArrowheads="1"/>
          </p:cNvSpPr>
          <p:nvPr>
            <p:ph type="subTitle" sz="quarter" idx="1"/>
          </p:nvPr>
        </p:nvSpPr>
        <p:spPr>
          <a:xfrm>
            <a:off x="1220788" y="2671763"/>
            <a:ext cx="7162800" cy="3094037"/>
          </a:xfrm>
          <a:ln>
            <a:tailEnd type="none" w="sm" len="sm"/>
          </a:ln>
        </p:spPr>
        <p:txBody>
          <a:bodyPr/>
          <a:lstStyle>
            <a:lvl1pPr defTabSz="915988">
              <a:defRPr sz="1600"/>
            </a:lvl1pPr>
          </a:lstStyle>
          <a:p>
            <a:r>
              <a:rPr lang="en-US"/>
              <a:t>Click to edit Master subtitle style</a:t>
            </a:r>
          </a:p>
        </p:txBody>
      </p:sp>
    </p:spTree>
    <p:extLst>
      <p:ext uri="{BB962C8B-B14F-4D97-AF65-F5344CB8AC3E}">
        <p14:creationId xmlns:p14="http://schemas.microsoft.com/office/powerpoint/2010/main" val="399845933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sldNum" sz="quarter" idx="10"/>
          </p:nvPr>
        </p:nvSpPr>
        <p:spPr>
          <a:ln/>
        </p:spPr>
        <p:txBody>
          <a:bodyPr/>
          <a:lstStyle>
            <a:lvl1pPr>
              <a:defRPr/>
            </a:lvl1pPr>
          </a:lstStyle>
          <a:p>
            <a:pPr>
              <a:defRPr/>
            </a:pPr>
            <a:fld id="{4014B966-DFF4-3E43-AB63-71A75CEB9CE2}" type="slidenum">
              <a:rPr lang="en-US">
                <a:solidFill>
                  <a:srgbClr val="000000"/>
                </a:solidFill>
                <a:latin typeface="Calibri"/>
              </a:rPr>
              <a:pPr>
                <a:defRPr/>
              </a:pPr>
              <a:t>‹#›</a:t>
            </a:fld>
            <a:endParaRPr lang="en-US" sz="1400">
              <a:solidFill>
                <a:srgbClr val="000000"/>
              </a:solidFill>
              <a:latin typeface="Calibri"/>
            </a:endParaRPr>
          </a:p>
        </p:txBody>
      </p:sp>
    </p:spTree>
    <p:extLst>
      <p:ext uri="{BB962C8B-B14F-4D97-AF65-F5344CB8AC3E}">
        <p14:creationId xmlns:p14="http://schemas.microsoft.com/office/powerpoint/2010/main" val="30708581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sldNum" sz="quarter" idx="10"/>
          </p:nvPr>
        </p:nvSpPr>
        <p:spPr>
          <a:ln/>
        </p:spPr>
        <p:txBody>
          <a:bodyPr/>
          <a:lstStyle>
            <a:lvl1pPr>
              <a:defRPr/>
            </a:lvl1pPr>
          </a:lstStyle>
          <a:p>
            <a:pPr>
              <a:defRPr/>
            </a:pPr>
            <a:fld id="{6E6D110D-3498-BA4B-B8E1-AF24DC56250F}" type="slidenum">
              <a:rPr lang="en-US">
                <a:solidFill>
                  <a:srgbClr val="000000"/>
                </a:solidFill>
                <a:latin typeface="Calibri"/>
              </a:rPr>
              <a:pPr>
                <a:defRPr/>
              </a:pPr>
              <a:t>‹#›</a:t>
            </a:fld>
            <a:endParaRPr lang="en-US" sz="1400">
              <a:solidFill>
                <a:srgbClr val="000000"/>
              </a:solidFill>
              <a:latin typeface="Calibri"/>
            </a:endParaRPr>
          </a:p>
        </p:txBody>
      </p:sp>
    </p:spTree>
    <p:extLst>
      <p:ext uri="{BB962C8B-B14F-4D97-AF65-F5344CB8AC3E}">
        <p14:creationId xmlns:p14="http://schemas.microsoft.com/office/powerpoint/2010/main" val="41965913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914400"/>
            <a:ext cx="3848100" cy="5410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914400"/>
            <a:ext cx="3848100" cy="5410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sldNum" sz="quarter" idx="10"/>
          </p:nvPr>
        </p:nvSpPr>
        <p:spPr>
          <a:ln/>
        </p:spPr>
        <p:txBody>
          <a:bodyPr/>
          <a:lstStyle>
            <a:lvl1pPr>
              <a:defRPr/>
            </a:lvl1pPr>
          </a:lstStyle>
          <a:p>
            <a:pPr>
              <a:defRPr/>
            </a:pPr>
            <a:fld id="{40F9DA00-3A84-4141-B0BF-93F204110BEF}" type="slidenum">
              <a:rPr lang="en-US">
                <a:solidFill>
                  <a:srgbClr val="000000"/>
                </a:solidFill>
                <a:latin typeface="Calibri"/>
              </a:rPr>
              <a:pPr>
                <a:defRPr/>
              </a:pPr>
              <a:t>‹#›</a:t>
            </a:fld>
            <a:endParaRPr lang="en-US" sz="1400">
              <a:solidFill>
                <a:srgbClr val="000000"/>
              </a:solidFill>
              <a:latin typeface="Calibri"/>
            </a:endParaRPr>
          </a:p>
        </p:txBody>
      </p:sp>
    </p:spTree>
    <p:extLst>
      <p:ext uri="{BB962C8B-B14F-4D97-AF65-F5344CB8AC3E}">
        <p14:creationId xmlns:p14="http://schemas.microsoft.com/office/powerpoint/2010/main" val="62150480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sldNum" sz="quarter" idx="10"/>
          </p:nvPr>
        </p:nvSpPr>
        <p:spPr>
          <a:ln/>
        </p:spPr>
        <p:txBody>
          <a:bodyPr/>
          <a:lstStyle>
            <a:lvl1pPr>
              <a:defRPr/>
            </a:lvl1pPr>
          </a:lstStyle>
          <a:p>
            <a:pPr>
              <a:defRPr/>
            </a:pPr>
            <a:fld id="{B07B5C7A-13DD-AA49-A5DD-9E873BF39BB0}" type="slidenum">
              <a:rPr lang="en-US">
                <a:solidFill>
                  <a:srgbClr val="000000"/>
                </a:solidFill>
                <a:latin typeface="Calibri"/>
              </a:rPr>
              <a:pPr>
                <a:defRPr/>
              </a:pPr>
              <a:t>‹#›</a:t>
            </a:fld>
            <a:endParaRPr lang="en-US" sz="1400">
              <a:solidFill>
                <a:srgbClr val="000000"/>
              </a:solidFill>
              <a:latin typeface="Calibri"/>
            </a:endParaRPr>
          </a:p>
        </p:txBody>
      </p:sp>
    </p:spTree>
    <p:extLst>
      <p:ext uri="{BB962C8B-B14F-4D97-AF65-F5344CB8AC3E}">
        <p14:creationId xmlns:p14="http://schemas.microsoft.com/office/powerpoint/2010/main" val="12448329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3E1ABA9-CE2E-4B34-AB30-B632A409880B}" type="datetimeFigureOut">
              <a:rPr lang="en-US" smtClean="0"/>
              <a:pPr/>
              <a:t>1/13/20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CB70F6-6077-4F37-840D-F83EE527E036}" type="slidenum">
              <a:rPr lang="en-US" smtClean="0"/>
              <a:pPr/>
              <a:t>‹#›</a:t>
            </a:fld>
            <a:endParaRPr 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sldNum" sz="quarter" idx="10"/>
          </p:nvPr>
        </p:nvSpPr>
        <p:spPr>
          <a:ln/>
        </p:spPr>
        <p:txBody>
          <a:bodyPr/>
          <a:lstStyle>
            <a:lvl1pPr>
              <a:defRPr/>
            </a:lvl1pPr>
          </a:lstStyle>
          <a:p>
            <a:pPr>
              <a:defRPr/>
            </a:pPr>
            <a:fld id="{46A41A4F-3142-7C4E-95F3-858EEAFF38BB}" type="slidenum">
              <a:rPr lang="en-US">
                <a:solidFill>
                  <a:srgbClr val="000000"/>
                </a:solidFill>
                <a:latin typeface="Calibri"/>
              </a:rPr>
              <a:pPr>
                <a:defRPr/>
              </a:pPr>
              <a:t>‹#›</a:t>
            </a:fld>
            <a:endParaRPr lang="en-US" sz="1400">
              <a:solidFill>
                <a:srgbClr val="000000"/>
              </a:solidFill>
              <a:latin typeface="Calibri"/>
            </a:endParaRPr>
          </a:p>
        </p:txBody>
      </p:sp>
    </p:spTree>
    <p:extLst>
      <p:ext uri="{BB962C8B-B14F-4D97-AF65-F5344CB8AC3E}">
        <p14:creationId xmlns:p14="http://schemas.microsoft.com/office/powerpoint/2010/main" val="413172771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sldNum" sz="quarter" idx="10"/>
          </p:nvPr>
        </p:nvSpPr>
        <p:spPr>
          <a:ln/>
        </p:spPr>
        <p:txBody>
          <a:bodyPr/>
          <a:lstStyle>
            <a:lvl1pPr>
              <a:defRPr/>
            </a:lvl1pPr>
          </a:lstStyle>
          <a:p>
            <a:pPr>
              <a:defRPr/>
            </a:pPr>
            <a:fld id="{115CEFD0-E8D2-6049-A518-AD4BA492EF49}" type="slidenum">
              <a:rPr lang="en-US">
                <a:solidFill>
                  <a:srgbClr val="000000"/>
                </a:solidFill>
                <a:latin typeface="Calibri"/>
              </a:rPr>
              <a:pPr>
                <a:defRPr/>
              </a:pPr>
              <a:t>‹#›</a:t>
            </a:fld>
            <a:endParaRPr lang="en-US" sz="1400">
              <a:solidFill>
                <a:srgbClr val="000000"/>
              </a:solidFill>
              <a:latin typeface="Calibri"/>
            </a:endParaRPr>
          </a:p>
        </p:txBody>
      </p:sp>
    </p:spTree>
    <p:extLst>
      <p:ext uri="{BB962C8B-B14F-4D97-AF65-F5344CB8AC3E}">
        <p14:creationId xmlns:p14="http://schemas.microsoft.com/office/powerpoint/2010/main" val="207938341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sldNum" sz="quarter" idx="10"/>
          </p:nvPr>
        </p:nvSpPr>
        <p:spPr>
          <a:ln/>
        </p:spPr>
        <p:txBody>
          <a:bodyPr/>
          <a:lstStyle>
            <a:lvl1pPr>
              <a:defRPr/>
            </a:lvl1pPr>
          </a:lstStyle>
          <a:p>
            <a:pPr>
              <a:defRPr/>
            </a:pPr>
            <a:fld id="{95F99D59-15F9-164C-9AA4-3321171FFC66}" type="slidenum">
              <a:rPr lang="en-US">
                <a:solidFill>
                  <a:srgbClr val="000000"/>
                </a:solidFill>
                <a:latin typeface="Calibri"/>
              </a:rPr>
              <a:pPr>
                <a:defRPr/>
              </a:pPr>
              <a:t>‹#›</a:t>
            </a:fld>
            <a:endParaRPr lang="en-US" sz="1400">
              <a:solidFill>
                <a:srgbClr val="000000"/>
              </a:solidFill>
              <a:latin typeface="Calibri"/>
            </a:endParaRPr>
          </a:p>
        </p:txBody>
      </p:sp>
    </p:spTree>
    <p:extLst>
      <p:ext uri="{BB962C8B-B14F-4D97-AF65-F5344CB8AC3E}">
        <p14:creationId xmlns:p14="http://schemas.microsoft.com/office/powerpoint/2010/main" val="106085008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sldNum" sz="quarter" idx="10"/>
          </p:nvPr>
        </p:nvSpPr>
        <p:spPr>
          <a:ln/>
        </p:spPr>
        <p:txBody>
          <a:bodyPr/>
          <a:lstStyle>
            <a:lvl1pPr>
              <a:defRPr/>
            </a:lvl1pPr>
          </a:lstStyle>
          <a:p>
            <a:pPr>
              <a:defRPr/>
            </a:pPr>
            <a:fld id="{40D01AF6-341C-FC4B-90A2-2683402574E1}" type="slidenum">
              <a:rPr lang="en-US">
                <a:solidFill>
                  <a:srgbClr val="000000"/>
                </a:solidFill>
                <a:latin typeface="Calibri"/>
              </a:rPr>
              <a:pPr>
                <a:defRPr/>
              </a:pPr>
              <a:t>‹#›</a:t>
            </a:fld>
            <a:endParaRPr lang="en-US" sz="1400">
              <a:solidFill>
                <a:srgbClr val="000000"/>
              </a:solidFill>
              <a:latin typeface="Calibri"/>
            </a:endParaRPr>
          </a:p>
        </p:txBody>
      </p:sp>
    </p:spTree>
    <p:extLst>
      <p:ext uri="{BB962C8B-B14F-4D97-AF65-F5344CB8AC3E}">
        <p14:creationId xmlns:p14="http://schemas.microsoft.com/office/powerpoint/2010/main" val="12243217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sldNum" sz="quarter" idx="10"/>
          </p:nvPr>
        </p:nvSpPr>
        <p:spPr>
          <a:ln/>
        </p:spPr>
        <p:txBody>
          <a:bodyPr/>
          <a:lstStyle>
            <a:lvl1pPr>
              <a:defRPr/>
            </a:lvl1pPr>
          </a:lstStyle>
          <a:p>
            <a:pPr>
              <a:defRPr/>
            </a:pPr>
            <a:fld id="{807EBFFB-6A5E-E34A-8781-E864678C1CCD}" type="slidenum">
              <a:rPr lang="en-US">
                <a:solidFill>
                  <a:srgbClr val="000000"/>
                </a:solidFill>
                <a:latin typeface="Calibri"/>
              </a:rPr>
              <a:pPr>
                <a:defRPr/>
              </a:pPr>
              <a:t>‹#›</a:t>
            </a:fld>
            <a:endParaRPr lang="en-US" sz="1400">
              <a:solidFill>
                <a:srgbClr val="000000"/>
              </a:solidFill>
              <a:latin typeface="Calibri"/>
            </a:endParaRPr>
          </a:p>
        </p:txBody>
      </p:sp>
    </p:spTree>
    <p:extLst>
      <p:ext uri="{BB962C8B-B14F-4D97-AF65-F5344CB8AC3E}">
        <p14:creationId xmlns:p14="http://schemas.microsoft.com/office/powerpoint/2010/main" val="321692870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152400"/>
            <a:ext cx="2286000" cy="6172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152400"/>
            <a:ext cx="6705600" cy="6172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sldNum" sz="quarter" idx="10"/>
          </p:nvPr>
        </p:nvSpPr>
        <p:spPr>
          <a:ln/>
        </p:spPr>
        <p:txBody>
          <a:bodyPr/>
          <a:lstStyle>
            <a:lvl1pPr>
              <a:defRPr/>
            </a:lvl1pPr>
          </a:lstStyle>
          <a:p>
            <a:pPr>
              <a:defRPr/>
            </a:pPr>
            <a:fld id="{B861E8F0-34EF-8F42-945B-1BD50E77832B}" type="slidenum">
              <a:rPr lang="en-US">
                <a:solidFill>
                  <a:srgbClr val="000000"/>
                </a:solidFill>
                <a:latin typeface="Calibri"/>
              </a:rPr>
              <a:pPr>
                <a:defRPr/>
              </a:pPr>
              <a:t>‹#›</a:t>
            </a:fld>
            <a:endParaRPr lang="en-US" sz="1400">
              <a:solidFill>
                <a:srgbClr val="000000"/>
              </a:solidFill>
              <a:latin typeface="Calibri"/>
            </a:endParaRPr>
          </a:p>
        </p:txBody>
      </p:sp>
    </p:spTree>
    <p:extLst>
      <p:ext uri="{BB962C8B-B14F-4D97-AF65-F5344CB8AC3E}">
        <p14:creationId xmlns:p14="http://schemas.microsoft.com/office/powerpoint/2010/main" val="367109564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cSld name="1_Title Slide">
    <p:bg>
      <p:bgPr>
        <a:solidFill>
          <a:schemeClr val="bg1"/>
        </a:solidFill>
        <a:effectLst/>
      </p:bgPr>
    </p:bg>
    <p:spTree>
      <p:nvGrpSpPr>
        <p:cNvPr id="1" name=""/>
        <p:cNvGrpSpPr/>
        <p:nvPr/>
      </p:nvGrpSpPr>
      <p:grpSpPr>
        <a:xfrm>
          <a:off x="0" y="0"/>
          <a:ext cx="0" cy="0"/>
          <a:chOff x="0" y="0"/>
          <a:chExt cx="0" cy="0"/>
        </a:xfrm>
      </p:grpSpPr>
      <p:sp>
        <p:nvSpPr>
          <p:cNvPr id="3" name="Line 2"/>
          <p:cNvSpPr>
            <a:spLocks noChangeShapeType="1"/>
          </p:cNvSpPr>
          <p:nvPr/>
        </p:nvSpPr>
        <p:spPr bwMode="auto">
          <a:xfrm>
            <a:off x="0" y="1708150"/>
            <a:ext cx="9147175" cy="0"/>
          </a:xfrm>
          <a:prstGeom prst="line">
            <a:avLst/>
          </a:prstGeom>
          <a:noFill/>
          <a:ln w="9525" cap="sq">
            <a:solidFill>
              <a:schemeClr val="bg2"/>
            </a:solidFill>
            <a:round/>
            <a:headEnd type="none" w="sm" len="sm"/>
            <a:tailEnd type="none" w="sm" len="sm"/>
          </a:ln>
          <a:effectLst/>
        </p:spPr>
        <p:txBody>
          <a:bodyPr>
            <a:prstTxWarp prst="textNoShape">
              <a:avLst/>
            </a:prstTxWarp>
          </a:bodyPr>
          <a:lstStyle/>
          <a:p>
            <a:pPr eaLnBrk="0" fontAlgn="base" hangingPunct="0">
              <a:spcBef>
                <a:spcPct val="0"/>
              </a:spcBef>
              <a:spcAft>
                <a:spcPct val="0"/>
              </a:spcAft>
              <a:defRPr/>
            </a:pPr>
            <a:endParaRPr lang="en-US" sz="1200">
              <a:solidFill>
                <a:srgbClr val="000000"/>
              </a:solidFill>
              <a:latin typeface="Comic Sans MS" charset="0"/>
              <a:ea typeface="ＭＳ Ｐゴシック" charset="-128"/>
              <a:cs typeface="ＭＳ Ｐゴシック" charset="-128"/>
            </a:endParaRPr>
          </a:p>
        </p:txBody>
      </p:sp>
      <p:sp>
        <p:nvSpPr>
          <p:cNvPr id="109571" name="Rectangle 3"/>
          <p:cNvSpPr>
            <a:spLocks noGrp="1" noChangeArrowheads="1"/>
          </p:cNvSpPr>
          <p:nvPr>
            <p:ph type="ctrTitle" sz="quarter"/>
          </p:nvPr>
        </p:nvSpPr>
        <p:spPr>
          <a:xfrm>
            <a:off x="0" y="0"/>
            <a:ext cx="9144000" cy="1524000"/>
          </a:xfrm>
        </p:spPr>
        <p:txBody>
          <a:bodyPr anchor="b"/>
          <a:lstStyle>
            <a:lvl1pPr>
              <a:lnSpc>
                <a:spcPct val="80000"/>
              </a:lnSpc>
              <a:defRPr sz="3200">
                <a:solidFill>
                  <a:schemeClr val="folHlink"/>
                </a:solidFill>
              </a:defRPr>
            </a:lvl1pPr>
          </a:lstStyle>
          <a:p>
            <a:r>
              <a:rPr lang="en-US"/>
              <a:t>Click to edit Master title style</a:t>
            </a:r>
          </a:p>
        </p:txBody>
      </p:sp>
    </p:spTree>
    <p:extLst>
      <p:ext uri="{BB962C8B-B14F-4D97-AF65-F5344CB8AC3E}">
        <p14:creationId xmlns:p14="http://schemas.microsoft.com/office/powerpoint/2010/main" val="32783021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3E1ABA9-CE2E-4B34-AB30-B632A409880B}" type="datetimeFigureOut">
              <a:rPr lang="en-US" smtClean="0"/>
              <a:pPr/>
              <a:t>1/13/20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CCB70F6-6077-4F37-840D-F83EE527E036}"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3E1ABA9-CE2E-4B34-AB30-B632A409880B}" type="datetimeFigureOut">
              <a:rPr lang="en-US" smtClean="0"/>
              <a:pPr/>
              <a:t>1/13/20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CCB70F6-6077-4F37-840D-F83EE527E036}"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3E1ABA9-CE2E-4B34-AB30-B632A409880B}" type="datetimeFigureOut">
              <a:rPr lang="en-US" smtClean="0"/>
              <a:pPr/>
              <a:t>1/13/20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CCB70F6-6077-4F37-840D-F83EE527E036}"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3E1ABA9-CE2E-4B34-AB30-B632A409880B}" type="datetimeFigureOut">
              <a:rPr lang="en-US" smtClean="0"/>
              <a:pPr/>
              <a:t>1/13/20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CCB70F6-6077-4F37-840D-F83EE527E036}"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3E1ABA9-CE2E-4B34-AB30-B632A409880B}" type="datetimeFigureOut">
              <a:rPr lang="en-US" smtClean="0"/>
              <a:pPr/>
              <a:t>1/13/20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CCB70F6-6077-4F37-840D-F83EE527E036}"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3E1ABA9-CE2E-4B34-AB30-B632A409880B}" type="datetimeFigureOut">
              <a:rPr lang="en-US" smtClean="0"/>
              <a:pPr/>
              <a:t>1/13/20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CCB70F6-6077-4F37-840D-F83EE527E036}"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image" Target="../media/image1.emf"/><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3E1ABA9-CE2E-4B34-AB30-B632A409880B}" type="datetimeFigureOut">
              <a:rPr lang="en-US" smtClean="0"/>
              <a:pPr/>
              <a:t>1/13/20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CCB70F6-6077-4F37-840D-F83EE527E036}" type="slidenum">
              <a:rPr lang="en-US" smtClean="0"/>
              <a:pPr/>
              <a:t>‹#›</a:t>
            </a:fld>
            <a:endParaRPr lang="en-US"/>
          </a:p>
        </p:txBody>
      </p:sp>
      <p:pic>
        <p:nvPicPr>
          <p:cNvPr id="10" name="Picture 9" descr="pennginering.pdf"/>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104744" y="6329749"/>
            <a:ext cx="1155700" cy="429010"/>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609600"/>
            <a:ext cx="7772400" cy="114300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685800" y="1981200"/>
            <a:ext cx="7772400" cy="411480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30" name="Rectangle 6"/>
          <p:cNvSpPr>
            <a:spLocks noGrp="1" noChangeArrowheads="1"/>
          </p:cNvSpPr>
          <p:nvPr>
            <p:ph type="sldNum" sz="quarter" idx="4"/>
          </p:nvPr>
        </p:nvSpPr>
        <p:spPr bwMode="auto">
          <a:xfrm>
            <a:off x="7239000" y="6553200"/>
            <a:ext cx="1905000" cy="30480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algn="r">
              <a:defRPr sz="1000"/>
            </a:lvl1pPr>
          </a:lstStyle>
          <a:p>
            <a:pPr eaLnBrk="0" fontAlgn="base" hangingPunct="0">
              <a:spcBef>
                <a:spcPct val="0"/>
              </a:spcBef>
              <a:spcAft>
                <a:spcPct val="0"/>
              </a:spcAft>
            </a:pPr>
            <a:fld id="{76E1A646-01DB-F84C-B8AA-664EBFD38CE7}" type="slidenum">
              <a:rPr lang="en-US">
                <a:solidFill>
                  <a:srgbClr val="000000"/>
                </a:solidFill>
                <a:latin typeface="Times New Roman" charset="0"/>
                <a:ea typeface="ＭＳ Ｐゴシック" charset="0"/>
              </a:rPr>
              <a:pPr eaLnBrk="0" fontAlgn="base" hangingPunct="0">
                <a:spcBef>
                  <a:spcPct val="0"/>
                </a:spcBef>
                <a:spcAft>
                  <a:spcPct val="0"/>
                </a:spcAft>
              </a:pPr>
              <a:t>‹#›</a:t>
            </a:fld>
            <a:endParaRPr lang="en-US">
              <a:solidFill>
                <a:srgbClr val="000000"/>
              </a:solidFill>
              <a:latin typeface="Times New Roman" charset="0"/>
              <a:ea typeface="ＭＳ Ｐゴシック" charset="0"/>
            </a:endParaRPr>
          </a:p>
        </p:txBody>
      </p:sp>
      <p:pic>
        <p:nvPicPr>
          <p:cNvPr id="7" name="Picture 6" descr="pennginering.pdf"/>
          <p:cNvPicPr>
            <a:picLocks noChangeAspect="1"/>
          </p:cNvPicPr>
          <p:nvPr userDrawn="1"/>
        </p:nvPicPr>
        <p:blipFill>
          <a:blip r:embed="rId15">
            <a:extLst>
              <a:ext uri="{28A0092B-C50C-407E-A947-70E740481C1C}">
                <a14:useLocalDpi xmlns:a14="http://schemas.microsoft.com/office/drawing/2010/main" val="0"/>
              </a:ext>
            </a:extLst>
          </a:blip>
          <a:stretch>
            <a:fillRect/>
          </a:stretch>
        </p:blipFill>
        <p:spPr>
          <a:xfrm>
            <a:off x="104744" y="6329749"/>
            <a:ext cx="1155700" cy="429010"/>
          </a:xfrm>
          <a:prstGeom prst="rect">
            <a:avLst/>
          </a:prstGeom>
        </p:spPr>
      </p:pic>
    </p:spTree>
    <p:extLst>
      <p:ext uri="{BB962C8B-B14F-4D97-AF65-F5344CB8AC3E}">
        <p14:creationId xmlns:p14="http://schemas.microsoft.com/office/powerpoint/2010/main" val="360632571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txStyles>
    <p:titleStyle>
      <a:lvl1pPr algn="ctr" rtl="0" eaLnBrk="0" fontAlgn="base" hangingPunct="0">
        <a:spcBef>
          <a:spcPct val="0"/>
        </a:spcBef>
        <a:spcAft>
          <a:spcPct val="0"/>
        </a:spcAft>
        <a:defRPr sz="4000" b="1">
          <a:solidFill>
            <a:schemeClr val="tx2"/>
          </a:solidFill>
          <a:latin typeface="+mj-lt"/>
          <a:ea typeface="+mj-ea"/>
          <a:cs typeface="+mj-cs"/>
        </a:defRPr>
      </a:lvl1pPr>
      <a:lvl2pPr algn="ctr" rtl="0" eaLnBrk="0" fontAlgn="base" hangingPunct="0">
        <a:spcBef>
          <a:spcPct val="0"/>
        </a:spcBef>
        <a:spcAft>
          <a:spcPct val="0"/>
        </a:spcAft>
        <a:defRPr sz="4000" b="1">
          <a:solidFill>
            <a:schemeClr val="tx2"/>
          </a:solidFill>
          <a:latin typeface="Times New Roman" charset="0"/>
          <a:ea typeface="ＭＳ Ｐゴシック" charset="0"/>
        </a:defRPr>
      </a:lvl2pPr>
      <a:lvl3pPr algn="ctr" rtl="0" eaLnBrk="0" fontAlgn="base" hangingPunct="0">
        <a:spcBef>
          <a:spcPct val="0"/>
        </a:spcBef>
        <a:spcAft>
          <a:spcPct val="0"/>
        </a:spcAft>
        <a:defRPr sz="4000" b="1">
          <a:solidFill>
            <a:schemeClr val="tx2"/>
          </a:solidFill>
          <a:latin typeface="Times New Roman" charset="0"/>
          <a:ea typeface="ＭＳ Ｐゴシック" charset="0"/>
        </a:defRPr>
      </a:lvl3pPr>
      <a:lvl4pPr algn="ctr" rtl="0" eaLnBrk="0" fontAlgn="base" hangingPunct="0">
        <a:spcBef>
          <a:spcPct val="0"/>
        </a:spcBef>
        <a:spcAft>
          <a:spcPct val="0"/>
        </a:spcAft>
        <a:defRPr sz="4000" b="1">
          <a:solidFill>
            <a:schemeClr val="tx2"/>
          </a:solidFill>
          <a:latin typeface="Times New Roman" charset="0"/>
          <a:ea typeface="ＭＳ Ｐゴシック" charset="0"/>
        </a:defRPr>
      </a:lvl4pPr>
      <a:lvl5pPr algn="ctr" rtl="0" eaLnBrk="0" fontAlgn="base" hangingPunct="0">
        <a:spcBef>
          <a:spcPct val="0"/>
        </a:spcBef>
        <a:spcAft>
          <a:spcPct val="0"/>
        </a:spcAft>
        <a:defRPr sz="4000" b="1">
          <a:solidFill>
            <a:schemeClr val="tx2"/>
          </a:solidFill>
          <a:latin typeface="Times New Roman" charset="0"/>
          <a:ea typeface="ＭＳ Ｐゴシック" charset="0"/>
        </a:defRPr>
      </a:lvl5pPr>
      <a:lvl6pPr marL="457200" algn="ctr" rtl="0" eaLnBrk="0" fontAlgn="base" hangingPunct="0">
        <a:spcBef>
          <a:spcPct val="0"/>
        </a:spcBef>
        <a:spcAft>
          <a:spcPct val="0"/>
        </a:spcAft>
        <a:defRPr sz="4000" b="1">
          <a:solidFill>
            <a:schemeClr val="tx2"/>
          </a:solidFill>
          <a:latin typeface="Times New Roman" charset="0"/>
          <a:ea typeface="ＭＳ Ｐゴシック" charset="0"/>
        </a:defRPr>
      </a:lvl6pPr>
      <a:lvl7pPr marL="914400" algn="ctr" rtl="0" eaLnBrk="0" fontAlgn="base" hangingPunct="0">
        <a:spcBef>
          <a:spcPct val="0"/>
        </a:spcBef>
        <a:spcAft>
          <a:spcPct val="0"/>
        </a:spcAft>
        <a:defRPr sz="4000" b="1">
          <a:solidFill>
            <a:schemeClr val="tx2"/>
          </a:solidFill>
          <a:latin typeface="Times New Roman" charset="0"/>
          <a:ea typeface="ＭＳ Ｐゴシック" charset="0"/>
        </a:defRPr>
      </a:lvl7pPr>
      <a:lvl8pPr marL="1371600" algn="ctr" rtl="0" eaLnBrk="0" fontAlgn="base" hangingPunct="0">
        <a:spcBef>
          <a:spcPct val="0"/>
        </a:spcBef>
        <a:spcAft>
          <a:spcPct val="0"/>
        </a:spcAft>
        <a:defRPr sz="4000" b="1">
          <a:solidFill>
            <a:schemeClr val="tx2"/>
          </a:solidFill>
          <a:latin typeface="Times New Roman" charset="0"/>
          <a:ea typeface="ＭＳ Ｐゴシック" charset="0"/>
        </a:defRPr>
      </a:lvl8pPr>
      <a:lvl9pPr marL="1828800" algn="ctr" rtl="0" eaLnBrk="0" fontAlgn="base" hangingPunct="0">
        <a:spcBef>
          <a:spcPct val="0"/>
        </a:spcBef>
        <a:spcAft>
          <a:spcPct val="0"/>
        </a:spcAft>
        <a:defRPr sz="4000" b="1">
          <a:solidFill>
            <a:schemeClr val="tx2"/>
          </a:solidFill>
          <a:latin typeface="Times New Roman" charset="0"/>
          <a:ea typeface="ＭＳ Ｐゴシック" charset="0"/>
        </a:defRPr>
      </a:lvl9pPr>
    </p:titleStyle>
    <p:bodyStyle>
      <a:lvl1pPr marL="225425" indent="-225425" algn="l" rtl="0" eaLnBrk="0" fontAlgn="base" hangingPunct="0">
        <a:spcBef>
          <a:spcPct val="20000"/>
        </a:spcBef>
        <a:spcAft>
          <a:spcPct val="0"/>
        </a:spcAft>
        <a:buChar char="•"/>
        <a:defRPr sz="2400">
          <a:solidFill>
            <a:schemeClr val="tx1"/>
          </a:solidFill>
          <a:latin typeface="+mn-lt"/>
          <a:ea typeface="+mn-ea"/>
          <a:cs typeface="+mn-cs"/>
        </a:defRPr>
      </a:lvl1pPr>
      <a:lvl2pPr marL="566738" indent="-227013" algn="l" rtl="0" eaLnBrk="0" fontAlgn="base" hangingPunct="0">
        <a:spcBef>
          <a:spcPct val="20000"/>
        </a:spcBef>
        <a:spcAft>
          <a:spcPct val="0"/>
        </a:spcAft>
        <a:buChar char="–"/>
        <a:defRPr sz="2000">
          <a:solidFill>
            <a:schemeClr val="tx1"/>
          </a:solidFill>
          <a:latin typeface="+mn-lt"/>
          <a:ea typeface="+mn-ea"/>
        </a:defRPr>
      </a:lvl2pPr>
      <a:lvl3pPr marL="914400" indent="-233363" algn="l" rtl="0" eaLnBrk="0" fontAlgn="base" hangingPunct="0">
        <a:spcBef>
          <a:spcPct val="20000"/>
        </a:spcBef>
        <a:spcAft>
          <a:spcPct val="0"/>
        </a:spcAft>
        <a:buChar char="•"/>
        <a:defRPr>
          <a:solidFill>
            <a:schemeClr val="tx1"/>
          </a:solidFill>
          <a:latin typeface="+mn-lt"/>
          <a:ea typeface="+mn-ea"/>
        </a:defRPr>
      </a:lvl3pPr>
      <a:lvl4pPr marL="1254125" indent="-225425" algn="l" rtl="0" eaLnBrk="0" fontAlgn="base" hangingPunct="0">
        <a:spcBef>
          <a:spcPct val="20000"/>
        </a:spcBef>
        <a:spcAft>
          <a:spcPct val="0"/>
        </a:spcAft>
        <a:buChar char="–"/>
        <a:defRPr sz="1600">
          <a:solidFill>
            <a:schemeClr val="tx1"/>
          </a:solidFill>
          <a:latin typeface="+mn-lt"/>
          <a:ea typeface="+mn-ea"/>
        </a:defRPr>
      </a:lvl4pPr>
      <a:lvl5pPr marL="1601788" indent="-233363" algn="l" rtl="0" eaLnBrk="0" fontAlgn="base" hangingPunct="0">
        <a:spcBef>
          <a:spcPct val="20000"/>
        </a:spcBef>
        <a:spcAft>
          <a:spcPct val="0"/>
        </a:spcAft>
        <a:buChar char="»"/>
        <a:defRPr sz="1600">
          <a:solidFill>
            <a:schemeClr val="tx1"/>
          </a:solidFill>
          <a:latin typeface="+mn-lt"/>
          <a:ea typeface="+mn-ea"/>
        </a:defRPr>
      </a:lvl5pPr>
      <a:lvl6pPr marL="2058988" indent="-233363" algn="l" rtl="0" eaLnBrk="0" fontAlgn="base" hangingPunct="0">
        <a:spcBef>
          <a:spcPct val="20000"/>
        </a:spcBef>
        <a:spcAft>
          <a:spcPct val="0"/>
        </a:spcAft>
        <a:buChar char="»"/>
        <a:defRPr sz="1600">
          <a:solidFill>
            <a:schemeClr val="tx1"/>
          </a:solidFill>
          <a:latin typeface="+mn-lt"/>
          <a:ea typeface="+mn-ea"/>
        </a:defRPr>
      </a:lvl6pPr>
      <a:lvl7pPr marL="2516188" indent="-233363" algn="l" rtl="0" eaLnBrk="0" fontAlgn="base" hangingPunct="0">
        <a:spcBef>
          <a:spcPct val="20000"/>
        </a:spcBef>
        <a:spcAft>
          <a:spcPct val="0"/>
        </a:spcAft>
        <a:buChar char="»"/>
        <a:defRPr sz="1600">
          <a:solidFill>
            <a:schemeClr val="tx1"/>
          </a:solidFill>
          <a:latin typeface="+mn-lt"/>
          <a:ea typeface="+mn-ea"/>
        </a:defRPr>
      </a:lvl7pPr>
      <a:lvl8pPr marL="2973388" indent="-233363" algn="l" rtl="0" eaLnBrk="0" fontAlgn="base" hangingPunct="0">
        <a:spcBef>
          <a:spcPct val="20000"/>
        </a:spcBef>
        <a:spcAft>
          <a:spcPct val="0"/>
        </a:spcAft>
        <a:buChar char="»"/>
        <a:defRPr sz="1600">
          <a:solidFill>
            <a:schemeClr val="tx1"/>
          </a:solidFill>
          <a:latin typeface="+mn-lt"/>
          <a:ea typeface="+mn-ea"/>
        </a:defRPr>
      </a:lvl8pPr>
      <a:lvl9pPr marL="3430588" indent="-233363" algn="l" rtl="0" eaLnBrk="0" fontAlgn="base" hangingPunct="0">
        <a:spcBef>
          <a:spcPct val="20000"/>
        </a:spcBef>
        <a:spcAft>
          <a:spcPct val="0"/>
        </a:spcAft>
        <a:buChar char="»"/>
        <a:defRPr sz="16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0" y="152400"/>
            <a:ext cx="9144000" cy="457200"/>
          </a:xfrm>
          <a:prstGeom prst="rect">
            <a:avLst/>
          </a:prstGeom>
          <a:noFill/>
          <a:ln w="9525">
            <a:noFill/>
            <a:miter lim="800000"/>
            <a:headEnd/>
            <a:tailEnd/>
          </a:ln>
        </p:spPr>
        <p:txBody>
          <a:bodyPr vert="horz" wrap="square" lIns="92075" tIns="46038" rIns="92075" bIns="46038"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609600" y="914400"/>
            <a:ext cx="7848600" cy="54102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7764" name="Rectangle 4"/>
          <p:cNvSpPr>
            <a:spLocks noGrp="1" noChangeArrowheads="1"/>
          </p:cNvSpPr>
          <p:nvPr>
            <p:ph type="sldNum" sz="quarter" idx="4"/>
          </p:nvPr>
        </p:nvSpPr>
        <p:spPr bwMode="auto">
          <a:xfrm>
            <a:off x="7239000" y="6629400"/>
            <a:ext cx="1905000" cy="2286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lvl1pPr algn="r">
              <a:defRPr kumimoji="1" sz="800"/>
            </a:lvl1pPr>
          </a:lstStyle>
          <a:p>
            <a:pPr eaLnBrk="0" fontAlgn="base" hangingPunct="0">
              <a:spcBef>
                <a:spcPct val="0"/>
              </a:spcBef>
              <a:spcAft>
                <a:spcPct val="0"/>
              </a:spcAft>
              <a:defRPr/>
            </a:pPr>
            <a:fld id="{39EBFD9F-D5A7-D441-B96E-E7AA078D5E0F}" type="slidenum">
              <a:rPr lang="en-US">
                <a:solidFill>
                  <a:srgbClr val="000000"/>
                </a:solidFill>
                <a:latin typeface="Comic Sans MS" charset="0"/>
                <a:ea typeface="ＭＳ Ｐゴシック" charset="-128"/>
                <a:cs typeface="ＭＳ Ｐゴシック" charset="-128"/>
              </a:rPr>
              <a:pPr eaLnBrk="0" fontAlgn="base" hangingPunct="0">
                <a:spcBef>
                  <a:spcPct val="0"/>
                </a:spcBef>
                <a:spcAft>
                  <a:spcPct val="0"/>
                </a:spcAft>
                <a:defRPr/>
              </a:pPr>
              <a:t>‹#›</a:t>
            </a:fld>
            <a:endParaRPr lang="en-US" sz="1400">
              <a:solidFill>
                <a:srgbClr val="000000"/>
              </a:solidFill>
              <a:latin typeface="Comic Sans MS" charset="0"/>
              <a:ea typeface="ＭＳ Ｐゴシック" charset="-128"/>
              <a:cs typeface="ＭＳ Ｐゴシック" charset="-128"/>
            </a:endParaRPr>
          </a:p>
        </p:txBody>
      </p:sp>
      <p:pic>
        <p:nvPicPr>
          <p:cNvPr id="8" name="Picture 7" descr="pennginering.pdf"/>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104744" y="6329749"/>
            <a:ext cx="1155700" cy="429010"/>
          </a:xfrm>
          <a:prstGeom prst="rect">
            <a:avLst/>
          </a:prstGeom>
        </p:spPr>
      </p:pic>
    </p:spTree>
    <p:extLst>
      <p:ext uri="{BB962C8B-B14F-4D97-AF65-F5344CB8AC3E}">
        <p14:creationId xmlns:p14="http://schemas.microsoft.com/office/powerpoint/2010/main" val="192864819"/>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hf hdr="0" ftr="0" dt="0"/>
  <p:txStyles>
    <p:titleStyle>
      <a:lvl1pPr algn="ctr" rtl="0" eaLnBrk="0" fontAlgn="base" hangingPunct="0">
        <a:lnSpc>
          <a:spcPct val="70000"/>
        </a:lnSpc>
        <a:spcBef>
          <a:spcPct val="0"/>
        </a:spcBef>
        <a:spcAft>
          <a:spcPct val="0"/>
        </a:spcAft>
        <a:defRPr kumimoji="1" sz="2000">
          <a:solidFill>
            <a:schemeClr val="hlink"/>
          </a:solidFill>
          <a:latin typeface="+mj-lt"/>
          <a:ea typeface="ＭＳ Ｐゴシック" charset="-128"/>
          <a:cs typeface="ＭＳ Ｐゴシック" charset="-128"/>
        </a:defRPr>
      </a:lvl1pPr>
      <a:lvl2pPr algn="ctr" rtl="0" eaLnBrk="0" fontAlgn="base" hangingPunct="0">
        <a:lnSpc>
          <a:spcPct val="70000"/>
        </a:lnSpc>
        <a:spcBef>
          <a:spcPct val="0"/>
        </a:spcBef>
        <a:spcAft>
          <a:spcPct val="0"/>
        </a:spcAft>
        <a:defRPr kumimoji="1" sz="2000">
          <a:solidFill>
            <a:schemeClr val="hlink"/>
          </a:solidFill>
          <a:latin typeface="Comic Sans MS" charset="0"/>
          <a:ea typeface="ＭＳ Ｐゴシック" charset="-128"/>
          <a:cs typeface="ＭＳ Ｐゴシック" charset="-128"/>
        </a:defRPr>
      </a:lvl2pPr>
      <a:lvl3pPr algn="ctr" rtl="0" eaLnBrk="0" fontAlgn="base" hangingPunct="0">
        <a:lnSpc>
          <a:spcPct val="70000"/>
        </a:lnSpc>
        <a:spcBef>
          <a:spcPct val="0"/>
        </a:spcBef>
        <a:spcAft>
          <a:spcPct val="0"/>
        </a:spcAft>
        <a:defRPr kumimoji="1" sz="2000">
          <a:solidFill>
            <a:schemeClr val="hlink"/>
          </a:solidFill>
          <a:latin typeface="Comic Sans MS" charset="0"/>
          <a:ea typeface="ＭＳ Ｐゴシック" charset="-128"/>
          <a:cs typeface="ＭＳ Ｐゴシック" charset="-128"/>
        </a:defRPr>
      </a:lvl3pPr>
      <a:lvl4pPr algn="ctr" rtl="0" eaLnBrk="0" fontAlgn="base" hangingPunct="0">
        <a:lnSpc>
          <a:spcPct val="70000"/>
        </a:lnSpc>
        <a:spcBef>
          <a:spcPct val="0"/>
        </a:spcBef>
        <a:spcAft>
          <a:spcPct val="0"/>
        </a:spcAft>
        <a:defRPr kumimoji="1" sz="2000">
          <a:solidFill>
            <a:schemeClr val="hlink"/>
          </a:solidFill>
          <a:latin typeface="Comic Sans MS" charset="0"/>
          <a:ea typeface="ＭＳ Ｐゴシック" charset="-128"/>
          <a:cs typeface="ＭＳ Ｐゴシック" charset="-128"/>
        </a:defRPr>
      </a:lvl4pPr>
      <a:lvl5pPr algn="ctr" rtl="0" eaLnBrk="0" fontAlgn="base" hangingPunct="0">
        <a:lnSpc>
          <a:spcPct val="70000"/>
        </a:lnSpc>
        <a:spcBef>
          <a:spcPct val="0"/>
        </a:spcBef>
        <a:spcAft>
          <a:spcPct val="0"/>
        </a:spcAft>
        <a:defRPr kumimoji="1" sz="2000">
          <a:solidFill>
            <a:schemeClr val="hlink"/>
          </a:solidFill>
          <a:latin typeface="Comic Sans MS" charset="0"/>
          <a:ea typeface="ＭＳ Ｐゴシック" charset="-128"/>
          <a:cs typeface="ＭＳ Ｐゴシック" charset="-128"/>
        </a:defRPr>
      </a:lvl5pPr>
      <a:lvl6pPr marL="457200" algn="ctr" rtl="0" eaLnBrk="0" fontAlgn="base" hangingPunct="0">
        <a:lnSpc>
          <a:spcPct val="70000"/>
        </a:lnSpc>
        <a:spcBef>
          <a:spcPct val="0"/>
        </a:spcBef>
        <a:spcAft>
          <a:spcPct val="0"/>
        </a:spcAft>
        <a:defRPr kumimoji="1" sz="2000">
          <a:solidFill>
            <a:schemeClr val="hlink"/>
          </a:solidFill>
          <a:latin typeface="Comic Sans MS" charset="0"/>
        </a:defRPr>
      </a:lvl6pPr>
      <a:lvl7pPr marL="914400" algn="ctr" rtl="0" eaLnBrk="0" fontAlgn="base" hangingPunct="0">
        <a:lnSpc>
          <a:spcPct val="70000"/>
        </a:lnSpc>
        <a:spcBef>
          <a:spcPct val="0"/>
        </a:spcBef>
        <a:spcAft>
          <a:spcPct val="0"/>
        </a:spcAft>
        <a:defRPr kumimoji="1" sz="2000">
          <a:solidFill>
            <a:schemeClr val="hlink"/>
          </a:solidFill>
          <a:latin typeface="Comic Sans MS" charset="0"/>
        </a:defRPr>
      </a:lvl7pPr>
      <a:lvl8pPr marL="1371600" algn="ctr" rtl="0" eaLnBrk="0" fontAlgn="base" hangingPunct="0">
        <a:lnSpc>
          <a:spcPct val="70000"/>
        </a:lnSpc>
        <a:spcBef>
          <a:spcPct val="0"/>
        </a:spcBef>
        <a:spcAft>
          <a:spcPct val="0"/>
        </a:spcAft>
        <a:defRPr kumimoji="1" sz="2000">
          <a:solidFill>
            <a:schemeClr val="hlink"/>
          </a:solidFill>
          <a:latin typeface="Comic Sans MS" charset="0"/>
        </a:defRPr>
      </a:lvl8pPr>
      <a:lvl9pPr marL="1828800" algn="ctr" rtl="0" eaLnBrk="0" fontAlgn="base" hangingPunct="0">
        <a:lnSpc>
          <a:spcPct val="70000"/>
        </a:lnSpc>
        <a:spcBef>
          <a:spcPct val="0"/>
        </a:spcBef>
        <a:spcAft>
          <a:spcPct val="0"/>
        </a:spcAft>
        <a:defRPr kumimoji="1" sz="2000">
          <a:solidFill>
            <a:schemeClr val="hlink"/>
          </a:solidFill>
          <a:latin typeface="Comic Sans MS" charset="0"/>
        </a:defRPr>
      </a:lvl9pPr>
    </p:titleStyle>
    <p:bodyStyle>
      <a:lvl1pPr marL="342900" indent="-342900" algn="l" rtl="0" eaLnBrk="0" fontAlgn="base" hangingPunct="0">
        <a:lnSpc>
          <a:spcPts val="2600"/>
        </a:lnSpc>
        <a:spcBef>
          <a:spcPct val="0"/>
        </a:spcBef>
        <a:spcAft>
          <a:spcPct val="0"/>
        </a:spcAft>
        <a:buClr>
          <a:srgbClr val="003399"/>
        </a:buClr>
        <a:buSzPct val="50000"/>
        <a:buFont typeface="Monotype Sorts" charset="2"/>
        <a:defRPr kumimoji="1">
          <a:solidFill>
            <a:srgbClr val="003399"/>
          </a:solidFill>
          <a:latin typeface="+mn-lt"/>
          <a:ea typeface="ＭＳ Ｐゴシック" charset="-128"/>
          <a:cs typeface="ＭＳ Ｐゴシック" charset="-128"/>
        </a:defRPr>
      </a:lvl1pPr>
      <a:lvl2pPr marL="346075" indent="-231775" algn="l" rtl="0" eaLnBrk="0" fontAlgn="base" hangingPunct="0">
        <a:lnSpc>
          <a:spcPts val="2600"/>
        </a:lnSpc>
        <a:spcBef>
          <a:spcPct val="0"/>
        </a:spcBef>
        <a:spcAft>
          <a:spcPct val="0"/>
        </a:spcAft>
        <a:buClr>
          <a:schemeClr val="tx1"/>
        </a:buClr>
        <a:buSzPct val="35000"/>
        <a:buFont typeface="Monotype Sorts" charset="2"/>
        <a:buChar char="n"/>
        <a:defRPr kumimoji="1">
          <a:solidFill>
            <a:schemeClr val="tx1"/>
          </a:solidFill>
          <a:latin typeface="+mn-lt"/>
          <a:ea typeface="ＭＳ Ｐゴシック" charset="-128"/>
        </a:defRPr>
      </a:lvl2pPr>
      <a:lvl3pPr marL="627063" indent="-166688" algn="l" rtl="0" eaLnBrk="0" fontAlgn="base" hangingPunct="0">
        <a:lnSpc>
          <a:spcPts val="2600"/>
        </a:lnSpc>
        <a:spcBef>
          <a:spcPct val="0"/>
        </a:spcBef>
        <a:spcAft>
          <a:spcPct val="0"/>
        </a:spcAft>
        <a:buClr>
          <a:schemeClr val="tx1"/>
        </a:buClr>
        <a:buSzPct val="80000"/>
        <a:buChar char="–"/>
        <a:defRPr kumimoji="1">
          <a:solidFill>
            <a:schemeClr val="tx1"/>
          </a:solidFill>
          <a:latin typeface="+mn-lt"/>
          <a:ea typeface="ＭＳ Ｐゴシック" charset="-128"/>
        </a:defRPr>
      </a:lvl3pPr>
      <a:lvl4pPr marL="1147763" indent="-404813" algn="l" rtl="0" eaLnBrk="0" fontAlgn="base" hangingPunct="0">
        <a:lnSpc>
          <a:spcPts val="2600"/>
        </a:lnSpc>
        <a:spcBef>
          <a:spcPct val="0"/>
        </a:spcBef>
        <a:spcAft>
          <a:spcPct val="0"/>
        </a:spcAft>
        <a:buClr>
          <a:schemeClr val="tx1"/>
        </a:buClr>
        <a:buFont typeface="Wingdings" charset="2"/>
        <a:buChar char="!"/>
        <a:defRPr kumimoji="1">
          <a:solidFill>
            <a:schemeClr val="tx1"/>
          </a:solidFill>
          <a:latin typeface="+mn-lt"/>
          <a:ea typeface="ＭＳ Ｐゴシック" charset="-128"/>
        </a:defRPr>
      </a:lvl4pPr>
      <a:lvl5pPr marL="15398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5pPr>
      <a:lvl6pPr marL="19970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6pPr>
      <a:lvl7pPr marL="24542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7pPr>
      <a:lvl8pPr marL="29114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8pPr>
      <a:lvl9pPr marL="33686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tiff"/><Relationship Id="rId1" Type="http://schemas.openxmlformats.org/officeDocument/2006/relationships/slideLayout" Target="../slideLayouts/slideLayout24.xml"/><Relationship Id="rId5" Type="http://schemas.openxmlformats.org/officeDocument/2006/relationships/image" Target="../media/image29.jpeg"/><Relationship Id="rId4" Type="http://schemas.openxmlformats.org/officeDocument/2006/relationships/image" Target="../media/image28.png"/></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xml"/><Relationship Id="rId1" Type="http://schemas.openxmlformats.org/officeDocument/2006/relationships/slideLayout" Target="../slideLayouts/slideLayout24.xml"/></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4.xml"/><Relationship Id="rId4" Type="http://schemas.openxmlformats.org/officeDocument/2006/relationships/image" Target="../media/image33.jpeg"/></Relationships>
</file>

<file path=ppt/slides/_rels/slide14.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38.png"/><Relationship Id="rId11" Type="http://schemas.openxmlformats.org/officeDocument/2006/relationships/image" Target="../media/image43.png"/><Relationship Id="rId5" Type="http://schemas.openxmlformats.org/officeDocument/2006/relationships/image" Target="../media/image37.png"/><Relationship Id="rId10" Type="http://schemas.openxmlformats.org/officeDocument/2006/relationships/image" Target="../media/image42.png"/><Relationship Id="rId4" Type="http://schemas.openxmlformats.org/officeDocument/2006/relationships/image" Target="../media/image36.png"/><Relationship Id="rId9" Type="http://schemas.openxmlformats.org/officeDocument/2006/relationships/image" Target="../media/image41.png"/></Relationships>
</file>

<file path=ppt/slides/_rels/slide1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7.tiff"/><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4.xml"/><Relationship Id="rId1" Type="http://schemas.openxmlformats.org/officeDocument/2006/relationships/slideLayout" Target="../slideLayouts/slideLayout2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6.xml"/></Relationships>
</file>

<file path=ppt/slides/_rels/slide24.xml.rels><?xml version="1.0" encoding="UTF-8" standalone="yes"?>
<Relationships xmlns="http://schemas.openxmlformats.org/package/2006/relationships"><Relationship Id="rId3" Type="http://schemas.openxmlformats.org/officeDocument/2006/relationships/image" Target="../media/image50.tiff"/><Relationship Id="rId2" Type="http://schemas.openxmlformats.org/officeDocument/2006/relationships/notesSlide" Target="../notesSlides/notesSlide7.xml"/><Relationship Id="rId1" Type="http://schemas.openxmlformats.org/officeDocument/2006/relationships/slideLayout" Target="../slideLayouts/slideLayout2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jpe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20.jpeg"/><Relationship Id="rId5" Type="http://schemas.openxmlformats.org/officeDocument/2006/relationships/image" Target="../media/image19.png"/><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9"/>
          <p:cNvPicPr>
            <a:picLocks noChangeAspect="1" noChangeArrowheads="1"/>
          </p:cNvPicPr>
          <p:nvPr/>
        </p:nvPicPr>
        <p:blipFill>
          <a:blip r:embed="rId3"/>
          <a:stretch>
            <a:fillRect/>
          </a:stretch>
        </p:blipFill>
        <p:spPr bwMode="auto">
          <a:xfrm>
            <a:off x="0" y="2118224"/>
            <a:ext cx="5084047" cy="4815976"/>
          </a:xfrm>
          <a:prstGeom prst="rect">
            <a:avLst/>
          </a:prstGeom>
          <a:noFill/>
          <a:ln w="9525">
            <a:noFill/>
            <a:miter lim="800000"/>
            <a:headEnd/>
            <a:tailEnd/>
          </a:ln>
          <a:effectLst/>
        </p:spPr>
      </p:pic>
      <p:pic>
        <p:nvPicPr>
          <p:cNvPr id="9" name="Picture 8"/>
          <p:cNvPicPr>
            <a:picLocks noChangeAspect="1" noChangeArrowheads="1"/>
          </p:cNvPicPr>
          <p:nvPr/>
        </p:nvPicPr>
        <p:blipFill>
          <a:blip r:embed="rId4" cstate="print"/>
          <a:srcRect/>
          <a:stretch>
            <a:fillRect/>
          </a:stretch>
        </p:blipFill>
        <p:spPr bwMode="auto">
          <a:xfrm>
            <a:off x="5410200" y="1"/>
            <a:ext cx="3733800" cy="4219899"/>
          </a:xfrm>
          <a:prstGeom prst="rect">
            <a:avLst/>
          </a:prstGeom>
          <a:noFill/>
          <a:ln w="9525">
            <a:noFill/>
            <a:miter lim="800000"/>
            <a:headEnd/>
            <a:tailEnd/>
          </a:ln>
        </p:spPr>
      </p:pic>
      <p:sp>
        <p:nvSpPr>
          <p:cNvPr id="7" name="Rectangle 6"/>
          <p:cNvSpPr/>
          <p:nvPr/>
        </p:nvSpPr>
        <p:spPr>
          <a:xfrm>
            <a:off x="1981200" y="1981200"/>
            <a:ext cx="3962400" cy="1447800"/>
          </a:xfrm>
          <a:prstGeom prst="rect">
            <a:avLst/>
          </a:prstGeom>
          <a:solidFill>
            <a:srgbClr val="FFFFFF">
              <a:alpha val="57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1804007" y="957037"/>
            <a:ext cx="5535986" cy="2643413"/>
          </a:xfrm>
        </p:spPr>
        <p:txBody>
          <a:bodyPr>
            <a:normAutofit fontScale="90000"/>
          </a:bodyPr>
          <a:lstStyle/>
          <a:p>
            <a:r>
              <a:rPr lang="en-US" sz="6000" b="1" dirty="0"/>
              <a:t>CIS 110</a:t>
            </a:r>
            <a:br>
              <a:rPr lang="en-US" sz="1600" b="1" dirty="0"/>
            </a:br>
            <a:br>
              <a:rPr lang="en-US" sz="1600" b="1" dirty="0"/>
            </a:br>
            <a:r>
              <a:rPr lang="en-US" b="1" dirty="0"/>
              <a:t>Introduction to Computer Programming</a:t>
            </a:r>
          </a:p>
        </p:txBody>
      </p:sp>
      <p:sp>
        <p:nvSpPr>
          <p:cNvPr id="3" name="Subtitle 2"/>
          <p:cNvSpPr>
            <a:spLocks noGrp="1"/>
          </p:cNvSpPr>
          <p:nvPr>
            <p:ph type="subTitle" idx="1"/>
          </p:nvPr>
        </p:nvSpPr>
        <p:spPr>
          <a:xfrm>
            <a:off x="1371600" y="3886200"/>
            <a:ext cx="6400800" cy="1752600"/>
          </a:xfrm>
        </p:spPr>
        <p:txBody>
          <a:bodyPr/>
          <a:lstStyle/>
          <a:p>
            <a:r>
              <a:rPr lang="en-US" dirty="0">
                <a:solidFill>
                  <a:schemeClr val="tx1"/>
                </a:solidFill>
              </a:rPr>
              <a:t>Eric Fouh, PhD</a:t>
            </a:r>
          </a:p>
        </p:txBody>
      </p:sp>
      <p:sp>
        <p:nvSpPr>
          <p:cNvPr id="6" name="Rectangle 5"/>
          <p:cNvSpPr/>
          <p:nvPr/>
        </p:nvSpPr>
        <p:spPr>
          <a:xfrm>
            <a:off x="3051093" y="5692141"/>
            <a:ext cx="3041818" cy="584776"/>
          </a:xfrm>
          <a:prstGeom prst="rect">
            <a:avLst/>
          </a:prstGeom>
        </p:spPr>
        <p:txBody>
          <a:bodyPr wrap="none">
            <a:spAutoFit/>
          </a:bodyPr>
          <a:lstStyle/>
          <a:p>
            <a:pPr algn="ctr" eaLnBrk="0" fontAlgn="base" hangingPunct="0">
              <a:spcBef>
                <a:spcPct val="0"/>
              </a:spcBef>
              <a:spcAft>
                <a:spcPct val="0"/>
              </a:spcAft>
            </a:pPr>
            <a:r>
              <a:rPr lang="en-US" sz="3200" dirty="0">
                <a:ea typeface="ＭＳ Ｐゴシック" charset="-128"/>
                <a:cs typeface="ＭＳ Ｐゴシック" charset="-128"/>
              </a:rPr>
              <a:t>www.cis110.com</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ChangeArrowheads="1"/>
          </p:cNvSpPr>
          <p:nvPr>
            <p:ph type="title"/>
          </p:nvPr>
        </p:nvSpPr>
        <p:spPr>
          <a:xfrm>
            <a:off x="228600" y="0"/>
            <a:ext cx="7772400" cy="1143000"/>
          </a:xfrm>
        </p:spPr>
        <p:txBody>
          <a:bodyPr/>
          <a:lstStyle/>
          <a:p>
            <a:r>
              <a:rPr lang="en-US"/>
              <a:t>Chinook</a:t>
            </a:r>
          </a:p>
        </p:txBody>
      </p:sp>
      <p:sp>
        <p:nvSpPr>
          <p:cNvPr id="82947" name="Rectangle 3"/>
          <p:cNvSpPr>
            <a:spLocks noGrp="1" noChangeArrowheads="1"/>
          </p:cNvSpPr>
          <p:nvPr>
            <p:ph type="body" idx="1"/>
          </p:nvPr>
        </p:nvSpPr>
        <p:spPr>
          <a:xfrm>
            <a:off x="228600" y="1143000"/>
            <a:ext cx="6172200" cy="5105400"/>
          </a:xfrm>
        </p:spPr>
        <p:txBody>
          <a:bodyPr/>
          <a:lstStyle/>
          <a:p>
            <a:r>
              <a:rPr lang="en-US" sz="2000" dirty="0"/>
              <a:t>Chinook is the World Man-Machine Checkers Champion, developed by researchers at the University of Alberta.</a:t>
            </a:r>
          </a:p>
          <a:p>
            <a:r>
              <a:rPr lang="en-US" sz="2000" dirty="0"/>
              <a:t>It earned this title by competing in human tournaments, winning the right to play for the (human) world championship, and eventually defeating the best players in the world. </a:t>
            </a:r>
          </a:p>
          <a:p>
            <a:r>
              <a:rPr lang="en-US" sz="2000" dirty="0"/>
              <a:t>Visit http://</a:t>
            </a:r>
            <a:r>
              <a:rPr lang="en-US" sz="2000" dirty="0" err="1"/>
              <a:t>www.cs.ualberta.ca</a:t>
            </a:r>
            <a:r>
              <a:rPr lang="en-US" sz="2000" dirty="0"/>
              <a:t>/~chinook/  to play a version of Chinook over the Internet.</a:t>
            </a:r>
          </a:p>
          <a:p>
            <a:r>
              <a:rPr lang="en-US" sz="2000" dirty="0"/>
              <a:t>The developers have fully analyzed the game of checkers and have the complete game tree for it.</a:t>
            </a:r>
          </a:p>
          <a:p>
            <a:pPr lvl="1"/>
            <a:r>
              <a:rPr lang="en-US" sz="1800" dirty="0"/>
              <a:t>Perfect play on both sides results in a tie.</a:t>
            </a:r>
          </a:p>
          <a:p>
            <a:r>
              <a:rPr lang="en-US" sz="2000" dirty="0"/>
              <a:t>“One Jump Ahead: Challenging Human Supremacy in Checkers” Jonathan Schaeffer, University of Alberta  (496 pages, Springer. $34.95, 1998). </a:t>
            </a:r>
          </a:p>
        </p:txBody>
      </p:sp>
      <p:pic>
        <p:nvPicPr>
          <p:cNvPr id="82948" name="Picture 4" descr="OJA"/>
          <p:cNvPicPr>
            <a:picLocks noChangeAspect="1" noChangeArrowheads="1"/>
          </p:cNvPicPr>
          <p:nvPr/>
        </p:nvPicPr>
        <p:blipFill>
          <a:blip r:embed="rId3"/>
          <a:srcRect/>
          <a:stretch>
            <a:fillRect/>
          </a:stretch>
        </p:blipFill>
        <p:spPr bwMode="auto">
          <a:xfrm>
            <a:off x="6281738" y="2819400"/>
            <a:ext cx="2625725" cy="3781425"/>
          </a:xfrm>
          <a:prstGeom prst="rect">
            <a:avLst/>
          </a:prstGeom>
          <a:noFill/>
        </p:spPr>
      </p:pic>
      <p:pic>
        <p:nvPicPr>
          <p:cNvPr id="82949" name="Picture 5" descr="setforpl"/>
          <p:cNvPicPr>
            <a:picLocks noChangeAspect="1" noChangeArrowheads="1"/>
          </p:cNvPicPr>
          <p:nvPr/>
        </p:nvPicPr>
        <p:blipFill>
          <a:blip r:embed="rId4"/>
          <a:srcRect/>
          <a:stretch>
            <a:fillRect/>
          </a:stretch>
        </p:blipFill>
        <p:spPr bwMode="auto">
          <a:xfrm>
            <a:off x="6553200" y="228600"/>
            <a:ext cx="1862138" cy="2286000"/>
          </a:xfrm>
          <a:prstGeom prst="rect">
            <a:avLst/>
          </a:prstGeom>
          <a:noFill/>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020892" y="932177"/>
            <a:ext cx="3601676" cy="3006050"/>
          </a:xfrm>
          <a:prstGeom prst="rect">
            <a:avLst/>
          </a:prstGeom>
        </p:spPr>
      </p:pic>
      <p:sp>
        <p:nvSpPr>
          <p:cNvPr id="2" name="Title 1"/>
          <p:cNvSpPr>
            <a:spLocks noGrp="1"/>
          </p:cNvSpPr>
          <p:nvPr>
            <p:ph type="title"/>
          </p:nvPr>
        </p:nvSpPr>
        <p:spPr>
          <a:xfrm>
            <a:off x="685800" y="0"/>
            <a:ext cx="7772400" cy="1143000"/>
          </a:xfrm>
        </p:spPr>
        <p:txBody>
          <a:bodyPr/>
          <a:lstStyle/>
          <a:p>
            <a:r>
              <a:rPr lang="en-US" dirty="0">
                <a:solidFill>
                  <a:schemeClr val="tx1"/>
                </a:solidFill>
              </a:rPr>
              <a:t>Autonomous Cars</a:t>
            </a:r>
          </a:p>
        </p:txBody>
      </p:sp>
      <p:pic>
        <p:nvPicPr>
          <p:cNvPr id="7" name="Picture 6"/>
          <p:cNvPicPr>
            <a:picLocks noChangeAspect="1"/>
          </p:cNvPicPr>
          <p:nvPr/>
        </p:nvPicPr>
        <p:blipFill>
          <a:blip r:embed="rId3"/>
          <a:stretch>
            <a:fillRect/>
          </a:stretch>
        </p:blipFill>
        <p:spPr>
          <a:xfrm>
            <a:off x="668649" y="1100952"/>
            <a:ext cx="3827151" cy="2508910"/>
          </a:xfrm>
          <a:prstGeom prst="rect">
            <a:avLst/>
          </a:prstGeom>
        </p:spPr>
      </p:pic>
      <p:pic>
        <p:nvPicPr>
          <p:cNvPr id="10" name="Picture 9"/>
          <p:cNvPicPr>
            <a:picLocks noChangeAspect="1"/>
          </p:cNvPicPr>
          <p:nvPr/>
        </p:nvPicPr>
        <p:blipFill>
          <a:blip r:embed="rId4"/>
          <a:stretch>
            <a:fillRect/>
          </a:stretch>
        </p:blipFill>
        <p:spPr>
          <a:xfrm>
            <a:off x="5141258" y="3844365"/>
            <a:ext cx="3166034" cy="2798839"/>
          </a:xfrm>
          <a:prstGeom prst="rect">
            <a:avLst/>
          </a:prstGeom>
          <a:ln>
            <a:solidFill>
              <a:srgbClr val="000000"/>
            </a:solidFill>
          </a:ln>
        </p:spPr>
      </p:pic>
      <p:pic>
        <p:nvPicPr>
          <p:cNvPr id="3076" name="Picture 4" descr="http://www.autonews.com/apps/pbcsi.dll/storyimage/CA/20150103/OEM06/301059928/AR/0/AR-301059928.jpg&amp;MaxW=700&amp;cci_ts=2015010410144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4091" y="3894075"/>
            <a:ext cx="3824143" cy="2294487"/>
          </a:xfrm>
          <a:prstGeom prst="rect">
            <a:avLst/>
          </a:prstGeom>
          <a:noFill/>
          <a:extLst>
            <a:ext uri="{909E8E84-426E-40dd-AFC4-6F175D3DCCD1}">
              <a14:hiddenFill xmlns="" xmlns:a14="http://schemas.microsoft.com/office/drawing/2010/main">
                <a:solidFill>
                  <a:srgbClr val="FFFFFF"/>
                </a:solidFill>
              </a14:hiddenFill>
            </a:ext>
          </a:extLst>
        </p:spPr>
      </p:pic>
      <p:sp>
        <p:nvSpPr>
          <p:cNvPr id="9" name="TextBox 8"/>
          <p:cNvSpPr txBox="1"/>
          <p:nvPr/>
        </p:nvSpPr>
        <p:spPr>
          <a:xfrm>
            <a:off x="5609040" y="4032088"/>
            <a:ext cx="2424125" cy="369332"/>
          </a:xfrm>
          <a:prstGeom prst="rect">
            <a:avLst/>
          </a:prstGeom>
          <a:solidFill>
            <a:schemeClr val="bg1"/>
          </a:solidFill>
        </p:spPr>
        <p:txBody>
          <a:bodyPr wrap="none" rtlCol="0">
            <a:spAutoFit/>
          </a:bodyPr>
          <a:lstStyle/>
          <a:p>
            <a:r>
              <a:rPr lang="en-US" dirty="0">
                <a:solidFill>
                  <a:srgbClr val="FF0000"/>
                </a:solidFill>
              </a:rPr>
              <a:t>Penn’s </a:t>
            </a:r>
            <a:r>
              <a:rPr lang="en-US">
                <a:solidFill>
                  <a:srgbClr val="FF0000"/>
                </a:solidFill>
              </a:rPr>
              <a:t>Autonomous Car</a:t>
            </a:r>
            <a:endParaRPr lang="en-US" dirty="0">
              <a:solidFill>
                <a:srgbClr val="FF0000"/>
              </a:solidFill>
              <a:sym typeface="Wingdings"/>
            </a:endParaRPr>
          </a:p>
        </p:txBody>
      </p:sp>
      <p:sp>
        <p:nvSpPr>
          <p:cNvPr id="6" name="TextBox 5"/>
          <p:cNvSpPr txBox="1"/>
          <p:nvPr/>
        </p:nvSpPr>
        <p:spPr>
          <a:xfrm>
            <a:off x="6859446" y="2913488"/>
            <a:ext cx="1173719" cy="369332"/>
          </a:xfrm>
          <a:prstGeom prst="rect">
            <a:avLst/>
          </a:prstGeom>
          <a:noFill/>
        </p:spPr>
        <p:txBody>
          <a:bodyPr wrap="none" rtlCol="0">
            <a:spAutoFit/>
          </a:bodyPr>
          <a:lstStyle/>
          <a:p>
            <a:r>
              <a:rPr lang="en-US"/>
              <a:t>As of 2016</a:t>
            </a:r>
          </a:p>
        </p:txBody>
      </p:sp>
    </p:spTree>
    <p:extLst>
      <p:ext uri="{BB962C8B-B14F-4D97-AF65-F5344CB8AC3E}">
        <p14:creationId xmlns:p14="http://schemas.microsoft.com/office/powerpoint/2010/main" val="23366925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2"/>
          <p:cNvSpPr>
            <a:spLocks noGrp="1" noChangeArrowheads="1"/>
          </p:cNvSpPr>
          <p:nvPr>
            <p:ph type="title"/>
          </p:nvPr>
        </p:nvSpPr>
        <p:spPr>
          <a:xfrm>
            <a:off x="685800" y="152400"/>
            <a:ext cx="7772400" cy="838200"/>
          </a:xfrm>
        </p:spPr>
        <p:txBody>
          <a:bodyPr/>
          <a:lstStyle/>
          <a:p>
            <a:r>
              <a:rPr lang="en-US" dirty="0"/>
              <a:t>2011 Jeopardy!</a:t>
            </a:r>
          </a:p>
        </p:txBody>
      </p:sp>
      <p:sp>
        <p:nvSpPr>
          <p:cNvPr id="161800" name="Rectangle 8"/>
          <p:cNvSpPr>
            <a:spLocks noGrp="1" noChangeArrowheads="1"/>
          </p:cNvSpPr>
          <p:nvPr>
            <p:ph type="body" sz="half" idx="1"/>
          </p:nvPr>
        </p:nvSpPr>
        <p:spPr>
          <a:xfrm>
            <a:off x="227183" y="4559107"/>
            <a:ext cx="8587951" cy="2920410"/>
          </a:xfrm>
        </p:spPr>
        <p:txBody>
          <a:bodyPr/>
          <a:lstStyle/>
          <a:p>
            <a:r>
              <a:rPr lang="en-US" dirty="0"/>
              <a:t>In February 2011, IBM Watson bested Brad </a:t>
            </a:r>
            <a:r>
              <a:rPr lang="en-US" dirty="0" err="1"/>
              <a:t>Rutter</a:t>
            </a:r>
            <a:r>
              <a:rPr lang="en-US" dirty="0"/>
              <a:t> (biggest all-time money winner) and Ken Jennings (longest winning streak)</a:t>
            </a:r>
          </a:p>
          <a:p>
            <a:r>
              <a:rPr lang="en-US" dirty="0"/>
              <a:t>IBM is currently applying Watson’s technology to medical diagnosis and legal research</a:t>
            </a:r>
          </a:p>
        </p:txBody>
      </p:sp>
      <p:pic>
        <p:nvPicPr>
          <p:cNvPr id="3" name="Picture 2"/>
          <p:cNvPicPr>
            <a:picLocks noChangeAspect="1"/>
          </p:cNvPicPr>
          <p:nvPr/>
        </p:nvPicPr>
        <p:blipFill rotWithShape="1">
          <a:blip r:embed="rId3"/>
          <a:srcRect t="4161" b="10075"/>
          <a:stretch/>
        </p:blipFill>
        <p:spPr>
          <a:xfrm>
            <a:off x="1481787" y="990600"/>
            <a:ext cx="6174437" cy="3265535"/>
          </a:xfrm>
          <a:prstGeom prst="rect">
            <a:avLst/>
          </a:prstGeom>
        </p:spPr>
      </p:pic>
    </p:spTree>
    <p:extLst>
      <p:ext uri="{BB962C8B-B14F-4D97-AF65-F5344CB8AC3E}">
        <p14:creationId xmlns:p14="http://schemas.microsoft.com/office/powerpoint/2010/main" val="21410587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7958"/>
            <a:ext cx="7772400" cy="744042"/>
          </a:xfrm>
        </p:spPr>
        <p:txBody>
          <a:bodyPr/>
          <a:lstStyle/>
          <a:p>
            <a:r>
              <a:rPr lang="en-US" dirty="0"/>
              <a:t>Robot Soccer</a:t>
            </a:r>
          </a:p>
        </p:txBody>
      </p:sp>
      <p:pic>
        <p:nvPicPr>
          <p:cNvPr id="6" name="Picture 5"/>
          <p:cNvPicPr>
            <a:picLocks noChangeAspect="1"/>
          </p:cNvPicPr>
          <p:nvPr/>
        </p:nvPicPr>
        <p:blipFill rotWithShape="1">
          <a:blip r:embed="rId2"/>
          <a:srcRect l="4642" r="10063"/>
          <a:stretch/>
        </p:blipFill>
        <p:spPr>
          <a:xfrm>
            <a:off x="228600" y="838200"/>
            <a:ext cx="5147480" cy="4495800"/>
          </a:xfrm>
          <a:prstGeom prst="rect">
            <a:avLst/>
          </a:prstGeom>
          <a:ln>
            <a:solidFill>
              <a:srgbClr val="000000"/>
            </a:solidFill>
          </a:ln>
        </p:spPr>
      </p:pic>
      <p:sp>
        <p:nvSpPr>
          <p:cNvPr id="10" name="TextBox 9"/>
          <p:cNvSpPr txBox="1"/>
          <p:nvPr/>
        </p:nvSpPr>
        <p:spPr>
          <a:xfrm>
            <a:off x="6207110" y="5668603"/>
            <a:ext cx="1997061" cy="544765"/>
          </a:xfrm>
          <a:prstGeom prst="rect">
            <a:avLst/>
          </a:prstGeom>
          <a:noFill/>
        </p:spPr>
        <p:txBody>
          <a:bodyPr wrap="none" rtlCol="0">
            <a:spAutoFit/>
          </a:bodyPr>
          <a:lstStyle/>
          <a:p>
            <a:pPr algn="ctr">
              <a:lnSpc>
                <a:spcPct val="80000"/>
              </a:lnSpc>
            </a:pPr>
            <a:r>
              <a:rPr lang="en-US" dirty="0" err="1"/>
              <a:t>UPennalizers</a:t>
            </a:r>
            <a:r>
              <a:rPr lang="en-US" dirty="0"/>
              <a:t> </a:t>
            </a:r>
          </a:p>
          <a:p>
            <a:pPr algn="ctr">
              <a:lnSpc>
                <a:spcPct val="80000"/>
              </a:lnSpc>
            </a:pPr>
            <a:r>
              <a:rPr lang="en-US" dirty="0"/>
              <a:t>Robot Soccer Team</a:t>
            </a:r>
          </a:p>
        </p:txBody>
      </p:sp>
      <p:pic>
        <p:nvPicPr>
          <p:cNvPr id="11" name="Picture 10"/>
          <p:cNvPicPr>
            <a:picLocks noChangeAspect="1"/>
          </p:cNvPicPr>
          <p:nvPr/>
        </p:nvPicPr>
        <p:blipFill>
          <a:blip r:embed="rId3"/>
          <a:stretch>
            <a:fillRect/>
          </a:stretch>
        </p:blipFill>
        <p:spPr>
          <a:xfrm>
            <a:off x="5486400" y="838200"/>
            <a:ext cx="3505200" cy="2197100"/>
          </a:xfrm>
          <a:prstGeom prst="rect">
            <a:avLst/>
          </a:prstGeom>
          <a:noFill/>
          <a:ln>
            <a:solidFill>
              <a:srgbClr val="000000"/>
            </a:solidFill>
          </a:ln>
        </p:spPr>
      </p:pic>
      <p:sp>
        <p:nvSpPr>
          <p:cNvPr id="14" name="TextBox 13"/>
          <p:cNvSpPr txBox="1"/>
          <p:nvPr/>
        </p:nvSpPr>
        <p:spPr>
          <a:xfrm>
            <a:off x="5486400" y="2667000"/>
            <a:ext cx="1441420" cy="369332"/>
          </a:xfrm>
          <a:prstGeom prst="rect">
            <a:avLst/>
          </a:prstGeom>
          <a:noFill/>
        </p:spPr>
        <p:txBody>
          <a:bodyPr wrap="none" rtlCol="0">
            <a:spAutoFit/>
          </a:bodyPr>
          <a:lstStyle/>
          <a:p>
            <a:r>
              <a:rPr lang="en-US" b="1" dirty="0" err="1"/>
              <a:t>Aibo</a:t>
            </a:r>
            <a:r>
              <a:rPr lang="en-US" b="1" dirty="0"/>
              <a:t> League</a:t>
            </a:r>
          </a:p>
        </p:txBody>
      </p:sp>
      <p:pic>
        <p:nvPicPr>
          <p:cNvPr id="2050" name="Picture 2" descr="http://www.upenn.edu/pennnews/sites/default/files/imagecache/large_news_photo/news/images/hires/robocup%20team%202014%20Interior.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96065" y="3161701"/>
            <a:ext cx="2685870" cy="2332799"/>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29953148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p:cNvSpPr/>
          <p:nvPr/>
        </p:nvSpPr>
        <p:spPr>
          <a:xfrm>
            <a:off x="-230900" y="6003005"/>
            <a:ext cx="2092531" cy="115442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57200" y="5697"/>
            <a:ext cx="8229600" cy="1143000"/>
          </a:xfrm>
        </p:spPr>
        <p:txBody>
          <a:bodyPr/>
          <a:lstStyle/>
          <a:p>
            <a:r>
              <a:rPr lang="en-US" dirty="0"/>
              <a:t>Areas in Computer Science</a:t>
            </a:r>
          </a:p>
        </p:txBody>
      </p:sp>
      <p:grpSp>
        <p:nvGrpSpPr>
          <p:cNvPr id="30" name="Group 29"/>
          <p:cNvGrpSpPr/>
          <p:nvPr/>
        </p:nvGrpSpPr>
        <p:grpSpPr>
          <a:xfrm>
            <a:off x="5257800" y="1737658"/>
            <a:ext cx="1828800" cy="2297951"/>
            <a:chOff x="3657600" y="1588248"/>
            <a:chExt cx="1828800" cy="2297951"/>
          </a:xfrm>
        </p:grpSpPr>
        <p:sp>
          <p:nvSpPr>
            <p:cNvPr id="7" name="TextBox 6"/>
            <p:cNvSpPr txBox="1"/>
            <p:nvPr/>
          </p:nvSpPr>
          <p:spPr>
            <a:xfrm>
              <a:off x="3657600" y="2971799"/>
              <a:ext cx="1828800" cy="914400"/>
            </a:xfrm>
            <a:prstGeom prst="rect">
              <a:avLst/>
            </a:prstGeom>
            <a:noFill/>
          </p:spPr>
          <p:txBody>
            <a:bodyPr wrap="none" rtlCol="0">
              <a:noAutofit/>
            </a:bodyPr>
            <a:lstStyle/>
            <a:p>
              <a:pPr algn="ctr"/>
              <a:r>
                <a:rPr lang="en-US" dirty="0"/>
                <a:t>Computer</a:t>
              </a:r>
            </a:p>
            <a:p>
              <a:pPr algn="ctr"/>
              <a:r>
                <a:rPr lang="en-US" dirty="0"/>
                <a:t>Graphics</a:t>
              </a:r>
            </a:p>
          </p:txBody>
        </p:sp>
        <p:pic>
          <p:nvPicPr>
            <p:cNvPr id="17" name="Picture 16"/>
            <p:cNvPicPr>
              <a:picLocks noChangeAspect="1"/>
            </p:cNvPicPr>
            <p:nvPr/>
          </p:nvPicPr>
          <p:blipFill>
            <a:blip r:embed="rId2"/>
            <a:stretch>
              <a:fillRect/>
            </a:stretch>
          </p:blipFill>
          <p:spPr>
            <a:xfrm>
              <a:off x="3810000" y="1588248"/>
              <a:ext cx="1398113" cy="1295400"/>
            </a:xfrm>
            <a:prstGeom prst="rect">
              <a:avLst/>
            </a:prstGeom>
          </p:spPr>
        </p:pic>
      </p:grpSp>
      <p:grpSp>
        <p:nvGrpSpPr>
          <p:cNvPr id="31" name="Group 30"/>
          <p:cNvGrpSpPr/>
          <p:nvPr/>
        </p:nvGrpSpPr>
        <p:grpSpPr>
          <a:xfrm>
            <a:off x="7010400" y="1760817"/>
            <a:ext cx="1828800" cy="2274792"/>
            <a:chOff x="5410200" y="1611407"/>
            <a:chExt cx="1828800" cy="2274792"/>
          </a:xfrm>
        </p:grpSpPr>
        <p:sp>
          <p:nvSpPr>
            <p:cNvPr id="8" name="TextBox 7"/>
            <p:cNvSpPr txBox="1"/>
            <p:nvPr/>
          </p:nvSpPr>
          <p:spPr>
            <a:xfrm>
              <a:off x="5410200" y="2971799"/>
              <a:ext cx="1828800" cy="914400"/>
            </a:xfrm>
            <a:prstGeom prst="rect">
              <a:avLst/>
            </a:prstGeom>
            <a:noFill/>
          </p:spPr>
          <p:txBody>
            <a:bodyPr wrap="none" rtlCol="0">
              <a:noAutofit/>
            </a:bodyPr>
            <a:lstStyle/>
            <a:p>
              <a:pPr algn="ctr"/>
              <a:r>
                <a:rPr lang="en-US" dirty="0"/>
                <a:t>Computer</a:t>
              </a:r>
            </a:p>
            <a:p>
              <a:pPr algn="ctr"/>
              <a:r>
                <a:rPr lang="en-US" dirty="0"/>
                <a:t>Vision</a:t>
              </a:r>
            </a:p>
          </p:txBody>
        </p:sp>
        <p:pic>
          <p:nvPicPr>
            <p:cNvPr id="18" name="Picture 17"/>
            <p:cNvPicPr>
              <a:picLocks noChangeAspect="1"/>
            </p:cNvPicPr>
            <p:nvPr/>
          </p:nvPicPr>
          <p:blipFill>
            <a:blip r:embed="rId3"/>
            <a:stretch>
              <a:fillRect/>
            </a:stretch>
          </p:blipFill>
          <p:spPr>
            <a:xfrm>
              <a:off x="5564116" y="1611407"/>
              <a:ext cx="1522484" cy="1219200"/>
            </a:xfrm>
            <a:prstGeom prst="rect">
              <a:avLst/>
            </a:prstGeom>
          </p:spPr>
        </p:pic>
      </p:grpSp>
      <p:grpSp>
        <p:nvGrpSpPr>
          <p:cNvPr id="3" name="Group 2"/>
          <p:cNvGrpSpPr/>
          <p:nvPr/>
        </p:nvGrpSpPr>
        <p:grpSpPr>
          <a:xfrm>
            <a:off x="5449207" y="4484116"/>
            <a:ext cx="1828800" cy="2221483"/>
            <a:chOff x="152400" y="4484116"/>
            <a:chExt cx="1828800" cy="2221483"/>
          </a:xfrm>
        </p:grpSpPr>
        <p:sp>
          <p:nvSpPr>
            <p:cNvPr id="10" name="TextBox 9"/>
            <p:cNvSpPr txBox="1"/>
            <p:nvPr/>
          </p:nvSpPr>
          <p:spPr>
            <a:xfrm>
              <a:off x="152400" y="5791199"/>
              <a:ext cx="1828800" cy="914400"/>
            </a:xfrm>
            <a:prstGeom prst="rect">
              <a:avLst/>
            </a:prstGeom>
            <a:noFill/>
          </p:spPr>
          <p:txBody>
            <a:bodyPr wrap="none" rtlCol="0">
              <a:noAutofit/>
            </a:bodyPr>
            <a:lstStyle/>
            <a:p>
              <a:pPr algn="ctr"/>
              <a:r>
                <a:rPr lang="en-US" dirty="0"/>
                <a:t>Computer</a:t>
              </a:r>
            </a:p>
            <a:p>
              <a:pPr algn="ctr"/>
              <a:r>
                <a:rPr lang="en-US" dirty="0"/>
                <a:t>Security</a:t>
              </a:r>
            </a:p>
          </p:txBody>
        </p:sp>
        <p:pic>
          <p:nvPicPr>
            <p:cNvPr id="20" name="Picture 19"/>
            <p:cNvPicPr>
              <a:picLocks noChangeAspect="1"/>
            </p:cNvPicPr>
            <p:nvPr/>
          </p:nvPicPr>
          <p:blipFill>
            <a:blip r:embed="rId4"/>
            <a:stretch>
              <a:fillRect/>
            </a:stretch>
          </p:blipFill>
          <p:spPr>
            <a:xfrm>
              <a:off x="228600" y="4484116"/>
              <a:ext cx="1676400" cy="1115568"/>
            </a:xfrm>
            <a:prstGeom prst="rect">
              <a:avLst/>
            </a:prstGeom>
          </p:spPr>
        </p:pic>
      </p:grpSp>
      <p:grpSp>
        <p:nvGrpSpPr>
          <p:cNvPr id="4" name="Group 3"/>
          <p:cNvGrpSpPr/>
          <p:nvPr/>
        </p:nvGrpSpPr>
        <p:grpSpPr>
          <a:xfrm>
            <a:off x="162856" y="1600450"/>
            <a:ext cx="1828800" cy="2438399"/>
            <a:chOff x="1905000" y="4267200"/>
            <a:chExt cx="1828800" cy="2438399"/>
          </a:xfrm>
        </p:grpSpPr>
        <p:sp>
          <p:nvSpPr>
            <p:cNvPr id="11" name="TextBox 10"/>
            <p:cNvSpPr txBox="1"/>
            <p:nvPr/>
          </p:nvSpPr>
          <p:spPr>
            <a:xfrm>
              <a:off x="1905000" y="5791199"/>
              <a:ext cx="1828800" cy="914400"/>
            </a:xfrm>
            <a:prstGeom prst="rect">
              <a:avLst/>
            </a:prstGeom>
            <a:noFill/>
          </p:spPr>
          <p:txBody>
            <a:bodyPr wrap="none" rtlCol="0">
              <a:noAutofit/>
            </a:bodyPr>
            <a:lstStyle/>
            <a:p>
              <a:pPr algn="ctr"/>
              <a:r>
                <a:rPr lang="en-US" dirty="0"/>
                <a:t>Artificial</a:t>
              </a:r>
            </a:p>
            <a:p>
              <a:pPr algn="ctr"/>
              <a:r>
                <a:rPr lang="en-US" dirty="0"/>
                <a:t>Intelligence</a:t>
              </a:r>
            </a:p>
          </p:txBody>
        </p:sp>
        <p:pic>
          <p:nvPicPr>
            <p:cNvPr id="21" name="Picture 20"/>
            <p:cNvPicPr>
              <a:picLocks noChangeAspect="1"/>
            </p:cNvPicPr>
            <p:nvPr/>
          </p:nvPicPr>
          <p:blipFill>
            <a:blip r:embed="rId5"/>
            <a:stretch>
              <a:fillRect/>
            </a:stretch>
          </p:blipFill>
          <p:spPr>
            <a:xfrm>
              <a:off x="2209800" y="4267200"/>
              <a:ext cx="1355984" cy="1549400"/>
            </a:xfrm>
            <a:prstGeom prst="rect">
              <a:avLst/>
            </a:prstGeom>
          </p:spPr>
        </p:pic>
      </p:grpSp>
      <p:grpSp>
        <p:nvGrpSpPr>
          <p:cNvPr id="25" name="Group 24"/>
          <p:cNvGrpSpPr/>
          <p:nvPr/>
        </p:nvGrpSpPr>
        <p:grpSpPr>
          <a:xfrm>
            <a:off x="1676400" y="1581400"/>
            <a:ext cx="1828800" cy="2457450"/>
            <a:chOff x="3657600" y="4248150"/>
            <a:chExt cx="1828800" cy="2457450"/>
          </a:xfrm>
        </p:grpSpPr>
        <p:sp>
          <p:nvSpPr>
            <p:cNvPr id="12" name="TextBox 11"/>
            <p:cNvSpPr txBox="1"/>
            <p:nvPr/>
          </p:nvSpPr>
          <p:spPr>
            <a:xfrm>
              <a:off x="3657600" y="5791200"/>
              <a:ext cx="1828800" cy="914400"/>
            </a:xfrm>
            <a:prstGeom prst="rect">
              <a:avLst/>
            </a:prstGeom>
            <a:noFill/>
          </p:spPr>
          <p:txBody>
            <a:bodyPr wrap="none" rtlCol="0">
              <a:noAutofit/>
            </a:bodyPr>
            <a:lstStyle/>
            <a:p>
              <a:pPr algn="ctr"/>
              <a:r>
                <a:rPr lang="en-US" dirty="0"/>
                <a:t>Robotics</a:t>
              </a:r>
            </a:p>
          </p:txBody>
        </p:sp>
        <p:pic>
          <p:nvPicPr>
            <p:cNvPr id="22" name="Picture 21"/>
            <p:cNvPicPr>
              <a:picLocks noChangeAspect="1"/>
            </p:cNvPicPr>
            <p:nvPr/>
          </p:nvPicPr>
          <p:blipFill>
            <a:blip r:embed="rId6"/>
            <a:stretch>
              <a:fillRect/>
            </a:stretch>
          </p:blipFill>
          <p:spPr>
            <a:xfrm>
              <a:off x="3778250" y="4248150"/>
              <a:ext cx="1587500" cy="1587500"/>
            </a:xfrm>
            <a:prstGeom prst="rect">
              <a:avLst/>
            </a:prstGeom>
          </p:spPr>
        </p:pic>
      </p:grpSp>
      <p:grpSp>
        <p:nvGrpSpPr>
          <p:cNvPr id="26" name="Group 25"/>
          <p:cNvGrpSpPr/>
          <p:nvPr/>
        </p:nvGrpSpPr>
        <p:grpSpPr>
          <a:xfrm>
            <a:off x="3429000" y="1752279"/>
            <a:ext cx="1828800" cy="2286570"/>
            <a:chOff x="5410200" y="4419029"/>
            <a:chExt cx="1828800" cy="2286570"/>
          </a:xfrm>
        </p:grpSpPr>
        <p:sp>
          <p:nvSpPr>
            <p:cNvPr id="13" name="TextBox 12"/>
            <p:cNvSpPr txBox="1"/>
            <p:nvPr/>
          </p:nvSpPr>
          <p:spPr>
            <a:xfrm>
              <a:off x="5410200" y="5791199"/>
              <a:ext cx="1828800" cy="914400"/>
            </a:xfrm>
            <a:prstGeom prst="rect">
              <a:avLst/>
            </a:prstGeom>
            <a:noFill/>
          </p:spPr>
          <p:txBody>
            <a:bodyPr wrap="none" rtlCol="0">
              <a:noAutofit/>
            </a:bodyPr>
            <a:lstStyle/>
            <a:p>
              <a:pPr algn="ctr"/>
              <a:r>
                <a:rPr lang="en-US" dirty="0"/>
                <a:t>Human-Computer</a:t>
              </a:r>
            </a:p>
            <a:p>
              <a:pPr algn="ctr"/>
              <a:r>
                <a:rPr lang="en-US" dirty="0"/>
                <a:t>Interaction</a:t>
              </a:r>
            </a:p>
          </p:txBody>
        </p:sp>
        <p:pic>
          <p:nvPicPr>
            <p:cNvPr id="23" name="Picture 22"/>
            <p:cNvPicPr>
              <a:picLocks noChangeAspect="1"/>
            </p:cNvPicPr>
            <p:nvPr/>
          </p:nvPicPr>
          <p:blipFill>
            <a:blip r:embed="rId7"/>
            <a:stretch>
              <a:fillRect/>
            </a:stretch>
          </p:blipFill>
          <p:spPr>
            <a:xfrm>
              <a:off x="5410200" y="4419029"/>
              <a:ext cx="1752600" cy="1245742"/>
            </a:xfrm>
            <a:prstGeom prst="rect">
              <a:avLst/>
            </a:prstGeom>
          </p:spPr>
        </p:pic>
      </p:grpSp>
      <p:grpSp>
        <p:nvGrpSpPr>
          <p:cNvPr id="27" name="Group 26"/>
          <p:cNvGrpSpPr/>
          <p:nvPr/>
        </p:nvGrpSpPr>
        <p:grpSpPr>
          <a:xfrm>
            <a:off x="7103037" y="4483100"/>
            <a:ext cx="1828800" cy="2222499"/>
            <a:chOff x="7162801" y="4483100"/>
            <a:chExt cx="1828800" cy="2222499"/>
          </a:xfrm>
        </p:grpSpPr>
        <p:sp>
          <p:nvSpPr>
            <p:cNvPr id="14" name="TextBox 13"/>
            <p:cNvSpPr txBox="1"/>
            <p:nvPr/>
          </p:nvSpPr>
          <p:spPr>
            <a:xfrm>
              <a:off x="7162801" y="5791199"/>
              <a:ext cx="1828800" cy="914400"/>
            </a:xfrm>
            <a:prstGeom prst="rect">
              <a:avLst/>
            </a:prstGeom>
            <a:noFill/>
          </p:spPr>
          <p:txBody>
            <a:bodyPr wrap="none" rtlCol="0">
              <a:noAutofit/>
            </a:bodyPr>
            <a:lstStyle/>
            <a:p>
              <a:pPr algn="ctr"/>
              <a:r>
                <a:rPr lang="en-US" dirty="0"/>
                <a:t>Ubiquitous</a:t>
              </a:r>
            </a:p>
            <a:p>
              <a:pPr algn="ctr"/>
              <a:r>
                <a:rPr lang="en-US" dirty="0"/>
                <a:t>Computing</a:t>
              </a:r>
            </a:p>
          </p:txBody>
        </p:sp>
        <p:pic>
          <p:nvPicPr>
            <p:cNvPr id="24" name="Picture 23"/>
            <p:cNvPicPr>
              <a:picLocks noChangeAspect="1"/>
            </p:cNvPicPr>
            <p:nvPr/>
          </p:nvPicPr>
          <p:blipFill>
            <a:blip r:embed="rId8"/>
            <a:stretch>
              <a:fillRect/>
            </a:stretch>
          </p:blipFill>
          <p:spPr>
            <a:xfrm>
              <a:off x="7412476" y="4483100"/>
              <a:ext cx="1426724" cy="1117600"/>
            </a:xfrm>
            <a:prstGeom prst="rect">
              <a:avLst/>
            </a:prstGeom>
          </p:spPr>
        </p:pic>
      </p:grpSp>
      <p:grpSp>
        <p:nvGrpSpPr>
          <p:cNvPr id="34" name="Group 33"/>
          <p:cNvGrpSpPr/>
          <p:nvPr/>
        </p:nvGrpSpPr>
        <p:grpSpPr>
          <a:xfrm>
            <a:off x="97121" y="4598659"/>
            <a:ext cx="1828800" cy="2095500"/>
            <a:chOff x="152400" y="1790699"/>
            <a:chExt cx="1828800" cy="2095500"/>
          </a:xfrm>
        </p:grpSpPr>
        <p:sp>
          <p:nvSpPr>
            <p:cNvPr id="35" name="TextBox 34"/>
            <p:cNvSpPr txBox="1"/>
            <p:nvPr/>
          </p:nvSpPr>
          <p:spPr>
            <a:xfrm>
              <a:off x="152400" y="2971799"/>
              <a:ext cx="1828800" cy="914400"/>
            </a:xfrm>
            <a:prstGeom prst="rect">
              <a:avLst/>
            </a:prstGeom>
            <a:noFill/>
          </p:spPr>
          <p:txBody>
            <a:bodyPr wrap="none" rtlCol="0">
              <a:noAutofit/>
            </a:bodyPr>
            <a:lstStyle/>
            <a:p>
              <a:pPr algn="ctr"/>
              <a:r>
                <a:rPr lang="en-US" dirty="0"/>
                <a:t>Operating</a:t>
              </a:r>
            </a:p>
            <a:p>
              <a:pPr algn="ctr"/>
              <a:r>
                <a:rPr lang="en-US" dirty="0"/>
                <a:t>Systems</a:t>
              </a:r>
            </a:p>
          </p:txBody>
        </p:sp>
        <p:pic>
          <p:nvPicPr>
            <p:cNvPr id="36" name="Picture 35"/>
            <p:cNvPicPr>
              <a:picLocks noChangeAspect="1"/>
            </p:cNvPicPr>
            <p:nvPr/>
          </p:nvPicPr>
          <p:blipFill>
            <a:blip r:embed="rId9"/>
            <a:stretch>
              <a:fillRect/>
            </a:stretch>
          </p:blipFill>
          <p:spPr>
            <a:xfrm>
              <a:off x="457200" y="1790699"/>
              <a:ext cx="1219200" cy="1219200"/>
            </a:xfrm>
            <a:prstGeom prst="rect">
              <a:avLst/>
            </a:prstGeom>
          </p:spPr>
        </p:pic>
      </p:grpSp>
      <p:grpSp>
        <p:nvGrpSpPr>
          <p:cNvPr id="37" name="Group 36"/>
          <p:cNvGrpSpPr/>
          <p:nvPr/>
        </p:nvGrpSpPr>
        <p:grpSpPr>
          <a:xfrm>
            <a:off x="1775016" y="4646909"/>
            <a:ext cx="1828800" cy="2047250"/>
            <a:chOff x="1905000" y="1838949"/>
            <a:chExt cx="1828800" cy="2047250"/>
          </a:xfrm>
        </p:grpSpPr>
        <p:sp>
          <p:nvSpPr>
            <p:cNvPr id="38" name="TextBox 37"/>
            <p:cNvSpPr txBox="1"/>
            <p:nvPr/>
          </p:nvSpPr>
          <p:spPr>
            <a:xfrm>
              <a:off x="1905000" y="2971799"/>
              <a:ext cx="1828800" cy="914400"/>
            </a:xfrm>
            <a:prstGeom prst="rect">
              <a:avLst/>
            </a:prstGeom>
            <a:noFill/>
          </p:spPr>
          <p:txBody>
            <a:bodyPr wrap="none" rtlCol="0">
              <a:noAutofit/>
            </a:bodyPr>
            <a:lstStyle/>
            <a:p>
              <a:pPr algn="ctr"/>
              <a:r>
                <a:rPr lang="en-US" dirty="0"/>
                <a:t>Computer</a:t>
              </a:r>
            </a:p>
            <a:p>
              <a:pPr algn="ctr"/>
              <a:r>
                <a:rPr lang="en-US" dirty="0"/>
                <a:t>Networking</a:t>
              </a:r>
            </a:p>
          </p:txBody>
        </p:sp>
        <p:pic>
          <p:nvPicPr>
            <p:cNvPr id="39" name="Picture 38"/>
            <p:cNvPicPr>
              <a:picLocks noChangeAspect="1"/>
            </p:cNvPicPr>
            <p:nvPr/>
          </p:nvPicPr>
          <p:blipFill>
            <a:blip r:embed="rId10"/>
            <a:stretch>
              <a:fillRect/>
            </a:stretch>
          </p:blipFill>
          <p:spPr>
            <a:xfrm>
              <a:off x="2082538" y="1838949"/>
              <a:ext cx="1498862" cy="1122700"/>
            </a:xfrm>
            <a:prstGeom prst="rect">
              <a:avLst/>
            </a:prstGeom>
          </p:spPr>
        </p:pic>
      </p:grpSp>
      <p:grpSp>
        <p:nvGrpSpPr>
          <p:cNvPr id="40" name="Group 39"/>
          <p:cNvGrpSpPr/>
          <p:nvPr/>
        </p:nvGrpSpPr>
        <p:grpSpPr>
          <a:xfrm>
            <a:off x="3581400" y="4485344"/>
            <a:ext cx="1828800" cy="2208816"/>
            <a:chOff x="7162801" y="1677384"/>
            <a:chExt cx="1828800" cy="2208816"/>
          </a:xfrm>
        </p:grpSpPr>
        <p:sp>
          <p:nvSpPr>
            <p:cNvPr id="41" name="TextBox 40"/>
            <p:cNvSpPr txBox="1"/>
            <p:nvPr/>
          </p:nvSpPr>
          <p:spPr>
            <a:xfrm>
              <a:off x="7162801" y="2971800"/>
              <a:ext cx="1828800" cy="914400"/>
            </a:xfrm>
            <a:prstGeom prst="rect">
              <a:avLst/>
            </a:prstGeom>
            <a:noFill/>
          </p:spPr>
          <p:txBody>
            <a:bodyPr wrap="none" rtlCol="0">
              <a:noAutofit/>
            </a:bodyPr>
            <a:lstStyle/>
            <a:p>
              <a:pPr algn="ctr"/>
              <a:r>
                <a:rPr lang="en-US" dirty="0"/>
                <a:t>Databases</a:t>
              </a:r>
            </a:p>
          </p:txBody>
        </p:sp>
        <p:pic>
          <p:nvPicPr>
            <p:cNvPr id="42" name="Picture 41"/>
            <p:cNvPicPr>
              <a:picLocks noChangeAspect="1"/>
            </p:cNvPicPr>
            <p:nvPr/>
          </p:nvPicPr>
          <p:blipFill>
            <a:blip r:embed="rId11"/>
            <a:stretch>
              <a:fillRect/>
            </a:stretch>
          </p:blipFill>
          <p:spPr>
            <a:xfrm>
              <a:off x="7315200" y="1677384"/>
              <a:ext cx="1524000" cy="1236656"/>
            </a:xfrm>
            <a:prstGeom prst="rect">
              <a:avLst/>
            </a:prstGeom>
          </p:spPr>
        </p:pic>
      </p:grpSp>
    </p:spTree>
    <p:extLst>
      <p:ext uri="{BB962C8B-B14F-4D97-AF65-F5344CB8AC3E}">
        <p14:creationId xmlns:p14="http://schemas.microsoft.com/office/powerpoint/2010/main" val="1926256420"/>
      </p:ext>
    </p:extLst>
  </p:cSld>
  <p:clrMapOvr>
    <a:masterClrMapping/>
  </p:clrMapOvr>
  <mc:AlternateContent xmlns:mc="http://schemas.openxmlformats.org/markup-compatibility/2006" xmlns:p14="http://schemas.microsoft.com/office/powerpoint/2010/main">
    <mc:Choice Requires="p14">
      <p:transition spd="slow" p14:dur="2000" advTm="15000"/>
    </mc:Choice>
    <mc:Fallback xmlns="">
      <p:transition xmlns:p14="http://schemas.microsoft.com/office/powerpoint/2010/main" spd="slow" advTm="15000"/>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641"/>
            <a:ext cx="8229600" cy="1143000"/>
          </a:xfrm>
        </p:spPr>
        <p:txBody>
          <a:bodyPr/>
          <a:lstStyle/>
          <a:p>
            <a:r>
              <a:rPr lang="en-US" dirty="0"/>
              <a:t>What is Computer Science?</a:t>
            </a:r>
          </a:p>
        </p:txBody>
      </p:sp>
      <p:sp>
        <p:nvSpPr>
          <p:cNvPr id="3" name="Content Placeholder 2"/>
          <p:cNvSpPr>
            <a:spLocks noGrp="1"/>
          </p:cNvSpPr>
          <p:nvPr>
            <p:ph idx="1"/>
          </p:nvPr>
        </p:nvSpPr>
        <p:spPr>
          <a:xfrm>
            <a:off x="457200" y="1186962"/>
            <a:ext cx="8229600" cy="4525963"/>
          </a:xfrm>
        </p:spPr>
        <p:txBody>
          <a:bodyPr/>
          <a:lstStyle/>
          <a:p>
            <a:pPr marL="0" indent="0">
              <a:buNone/>
            </a:pPr>
            <a:r>
              <a:rPr lang="en-US" dirty="0"/>
              <a:t>Computer science is the </a:t>
            </a:r>
          </a:p>
          <a:p>
            <a:pPr marL="0" indent="0">
              <a:spcBef>
                <a:spcPts val="0"/>
              </a:spcBef>
              <a:buNone/>
            </a:pPr>
            <a:r>
              <a:rPr lang="en-US" dirty="0"/>
              <a:t>study of solving problems </a:t>
            </a:r>
          </a:p>
          <a:p>
            <a:pPr marL="0" indent="0">
              <a:spcBef>
                <a:spcPts val="0"/>
              </a:spcBef>
              <a:buNone/>
            </a:pPr>
            <a:r>
              <a:rPr lang="en-US" dirty="0"/>
              <a:t>using computation</a:t>
            </a:r>
          </a:p>
          <a:p>
            <a:pPr lvl="1"/>
            <a:r>
              <a:rPr lang="en-US" sz="2400" dirty="0"/>
              <a:t>Computers are part of it,</a:t>
            </a:r>
          </a:p>
          <a:p>
            <a:pPr marL="457200" lvl="1" indent="290513">
              <a:spcBef>
                <a:spcPts val="0"/>
              </a:spcBef>
              <a:buNone/>
            </a:pPr>
            <a:r>
              <a:rPr lang="en-US" sz="2400" dirty="0"/>
              <a:t>but the emphasis is on the </a:t>
            </a:r>
          </a:p>
          <a:p>
            <a:pPr marL="457200" lvl="1" indent="290513">
              <a:spcBef>
                <a:spcPts val="0"/>
              </a:spcBef>
              <a:buNone/>
            </a:pPr>
            <a:r>
              <a:rPr lang="en-US" sz="2400" dirty="0"/>
              <a:t>problem solving aspect</a:t>
            </a:r>
          </a:p>
        </p:txBody>
      </p:sp>
      <p:sp>
        <p:nvSpPr>
          <p:cNvPr id="4" name="TextBox 3"/>
          <p:cNvSpPr txBox="1"/>
          <p:nvPr/>
        </p:nvSpPr>
        <p:spPr>
          <a:xfrm>
            <a:off x="609600" y="4699590"/>
            <a:ext cx="8763000" cy="1676400"/>
          </a:xfrm>
          <a:prstGeom prst="rect">
            <a:avLst/>
          </a:prstGeom>
          <a:noFill/>
        </p:spPr>
        <p:txBody>
          <a:bodyPr wrap="square" numCol="3" rtlCol="0">
            <a:noAutofit/>
          </a:bodyPr>
          <a:lstStyle/>
          <a:p>
            <a:r>
              <a:rPr lang="en-US" sz="2000" dirty="0"/>
              <a:t>Mathematics</a:t>
            </a:r>
          </a:p>
          <a:p>
            <a:r>
              <a:rPr lang="en-US" sz="2000" dirty="0"/>
              <a:t>Biology (bioinformatics)</a:t>
            </a:r>
          </a:p>
          <a:p>
            <a:r>
              <a:rPr lang="en-US" sz="2000" dirty="0"/>
              <a:t>Chemistry</a:t>
            </a:r>
          </a:p>
          <a:p>
            <a:r>
              <a:rPr lang="en-US" sz="2000" dirty="0"/>
              <a:t>Physics</a:t>
            </a:r>
          </a:p>
          <a:p>
            <a:r>
              <a:rPr lang="en-US" sz="2000" dirty="0"/>
              <a:t>Geology</a:t>
            </a:r>
          </a:p>
          <a:p>
            <a:r>
              <a:rPr lang="en-US" sz="2000" dirty="0"/>
              <a:t>Geoscience</a:t>
            </a:r>
          </a:p>
          <a:p>
            <a:r>
              <a:rPr lang="en-US" sz="2000" dirty="0"/>
              <a:t>Archeology</a:t>
            </a:r>
          </a:p>
          <a:p>
            <a:r>
              <a:rPr lang="en-US" sz="2000" dirty="0"/>
              <a:t>Psychology</a:t>
            </a:r>
          </a:p>
          <a:p>
            <a:r>
              <a:rPr lang="en-US" sz="2000" dirty="0"/>
              <a:t>Sociology</a:t>
            </a:r>
          </a:p>
          <a:p>
            <a:r>
              <a:rPr lang="en-US" sz="2000" dirty="0"/>
              <a:t>Cognitive Science</a:t>
            </a:r>
          </a:p>
          <a:p>
            <a:r>
              <a:rPr lang="en-US" sz="2000" dirty="0"/>
              <a:t>Medicine/Surgery</a:t>
            </a:r>
          </a:p>
          <a:p>
            <a:r>
              <a:rPr lang="en-US" sz="2000" dirty="0"/>
              <a:t>Engineering</a:t>
            </a:r>
          </a:p>
          <a:p>
            <a:r>
              <a:rPr lang="en-US" sz="2000" dirty="0"/>
              <a:t>Linguistics</a:t>
            </a:r>
          </a:p>
          <a:p>
            <a:r>
              <a:rPr lang="en-US" sz="2000" dirty="0"/>
              <a:t>Art</a:t>
            </a:r>
          </a:p>
          <a:p>
            <a:r>
              <a:rPr lang="en-US" sz="2000" dirty="0"/>
              <a:t>…</a:t>
            </a:r>
          </a:p>
        </p:txBody>
      </p:sp>
      <p:sp>
        <p:nvSpPr>
          <p:cNvPr id="5" name="Content Placeholder 2"/>
          <p:cNvSpPr txBox="1">
            <a:spLocks/>
          </p:cNvSpPr>
          <p:nvPr/>
        </p:nvSpPr>
        <p:spPr>
          <a:xfrm>
            <a:off x="457200" y="4155731"/>
            <a:ext cx="8229600" cy="742576"/>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dirty="0"/>
              <a:t>Computer scientists work across disciplines:</a:t>
            </a:r>
          </a:p>
          <a:p>
            <a:pPr marL="0" indent="0">
              <a:buFont typeface="Arial"/>
              <a:buNone/>
            </a:pPr>
            <a:endParaRPr lang="en-US" dirty="0"/>
          </a:p>
        </p:txBody>
      </p:sp>
      <p:pic>
        <p:nvPicPr>
          <p:cNvPr id="6" name="Picture 5"/>
          <p:cNvPicPr>
            <a:picLocks noChangeAspect="1"/>
          </p:cNvPicPr>
          <p:nvPr/>
        </p:nvPicPr>
        <p:blipFill>
          <a:blip r:embed="rId2"/>
          <a:stretch>
            <a:fillRect/>
          </a:stretch>
        </p:blipFill>
        <p:spPr>
          <a:xfrm>
            <a:off x="5109883" y="1276370"/>
            <a:ext cx="3576917" cy="2679435"/>
          </a:xfrm>
          <a:prstGeom prst="rect">
            <a:avLst/>
          </a:prstGeom>
        </p:spPr>
      </p:pic>
    </p:spTree>
    <p:extLst>
      <p:ext uri="{BB962C8B-B14F-4D97-AF65-F5344CB8AC3E}">
        <p14:creationId xmlns:p14="http://schemas.microsoft.com/office/powerpoint/2010/main" val="3981614246"/>
      </p:ext>
    </p:extLst>
  </p:cSld>
  <p:clrMapOvr>
    <a:masterClrMapping/>
  </p:clrMapOvr>
  <mc:AlternateContent xmlns:mc="http://schemas.openxmlformats.org/markup-compatibility/2006" xmlns:p14="http://schemas.microsoft.com/office/powerpoint/2010/main">
    <mc:Choice Requires="p14">
      <p:transition spd="slow" p14:dur="2000" advTm="17000"/>
    </mc:Choice>
    <mc:Fallback xmlns="">
      <p:transition xmlns:p14="http://schemas.microsoft.com/office/powerpoint/2010/main" spd="slow" advTm="17000"/>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3"/>
          <p:cNvSpPr>
            <a:spLocks noChangeArrowheads="1"/>
          </p:cNvSpPr>
          <p:nvPr/>
        </p:nvSpPr>
        <p:spPr bwMode="auto">
          <a:xfrm>
            <a:off x="1696244" y="2895600"/>
            <a:ext cx="5751513" cy="769938"/>
          </a:xfrm>
          <a:prstGeom prst="rect">
            <a:avLst/>
          </a:prstGeom>
          <a:noFill/>
          <a:ln w="9525">
            <a:noFill/>
            <a:miter lim="800000"/>
            <a:headEnd/>
            <a:tailEnd/>
          </a:ln>
        </p:spPr>
        <p:txBody>
          <a:bodyPr wrap="none">
            <a:spAutoFit/>
          </a:bodyPr>
          <a:lstStyle/>
          <a:p>
            <a:r>
              <a:rPr lang="en-US" sz="4400" dirty="0">
                <a:latin typeface="Calibri" pitchFamily="34" charset="0"/>
              </a:rPr>
              <a:t>Computing is important</a:t>
            </a:r>
          </a:p>
        </p:txBody>
      </p:sp>
    </p:spTree>
    <p:extLst>
      <p:ext uri="{BB962C8B-B14F-4D97-AF65-F5344CB8AC3E}">
        <p14:creationId xmlns:p14="http://schemas.microsoft.com/office/powerpoint/2010/main" val="39266674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91432" y="677335"/>
            <a:ext cx="7918780" cy="4873096"/>
          </a:xfrm>
        </p:spPr>
      </p:pic>
    </p:spTree>
    <p:extLst>
      <p:ext uri="{BB962C8B-B14F-4D97-AF65-F5344CB8AC3E}">
        <p14:creationId xmlns:p14="http://schemas.microsoft.com/office/powerpoint/2010/main" val="259799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21473"/>
            <a:ext cx="8229600" cy="1143000"/>
          </a:xfrm>
        </p:spPr>
        <p:txBody>
          <a:bodyPr>
            <a:normAutofit fontScale="90000"/>
          </a:bodyPr>
          <a:lstStyle/>
          <a:p>
            <a:pPr>
              <a:lnSpc>
                <a:spcPct val="80000"/>
              </a:lnSpc>
            </a:pPr>
            <a:r>
              <a:rPr lang="en-US" dirty="0"/>
              <a:t>Computing is Consistently Ranked Among the Best Occupations</a:t>
            </a:r>
          </a:p>
        </p:txBody>
      </p:sp>
      <p:graphicFrame>
        <p:nvGraphicFramePr>
          <p:cNvPr id="28" name="Table 27"/>
          <p:cNvGraphicFramePr>
            <a:graphicFrameLocks noGrp="1"/>
          </p:cNvGraphicFramePr>
          <p:nvPr>
            <p:extLst>
              <p:ext uri="{D42A27DB-BD31-4B8C-83A1-F6EECF244321}">
                <p14:modId xmlns:p14="http://schemas.microsoft.com/office/powerpoint/2010/main" val="380370117"/>
              </p:ext>
            </p:extLst>
          </p:nvPr>
        </p:nvGraphicFramePr>
        <p:xfrm>
          <a:off x="4834421" y="1871687"/>
          <a:ext cx="3995581" cy="3017368"/>
        </p:xfrm>
        <a:graphic>
          <a:graphicData uri="http://schemas.openxmlformats.org/drawingml/2006/table">
            <a:tbl>
              <a:tblPr firstRow="1" bandRow="1">
                <a:tableStyleId>{5C22544A-7EE6-4342-B048-85BDC9FD1C3A}</a:tableStyleId>
              </a:tblPr>
              <a:tblGrid>
                <a:gridCol w="253315">
                  <a:extLst>
                    <a:ext uri="{9D8B030D-6E8A-4147-A177-3AD203B41FA5}">
                      <a16:colId xmlns:a16="http://schemas.microsoft.com/office/drawing/2014/main" val="20000"/>
                    </a:ext>
                  </a:extLst>
                </a:gridCol>
                <a:gridCol w="1574800">
                  <a:extLst>
                    <a:ext uri="{9D8B030D-6E8A-4147-A177-3AD203B41FA5}">
                      <a16:colId xmlns:a16="http://schemas.microsoft.com/office/drawing/2014/main" val="20001"/>
                    </a:ext>
                  </a:extLst>
                </a:gridCol>
                <a:gridCol w="364066">
                  <a:extLst>
                    <a:ext uri="{9D8B030D-6E8A-4147-A177-3AD203B41FA5}">
                      <a16:colId xmlns:a16="http://schemas.microsoft.com/office/drawing/2014/main" val="20002"/>
                    </a:ext>
                  </a:extLst>
                </a:gridCol>
                <a:gridCol w="1803400">
                  <a:extLst>
                    <a:ext uri="{9D8B030D-6E8A-4147-A177-3AD203B41FA5}">
                      <a16:colId xmlns:a16="http://schemas.microsoft.com/office/drawing/2014/main" val="20003"/>
                    </a:ext>
                  </a:extLst>
                </a:gridCol>
              </a:tblGrid>
              <a:tr h="934003">
                <a:tc gridSpan="4">
                  <a:txBody>
                    <a:bodyPr/>
                    <a:lstStyle/>
                    <a:p>
                      <a:pPr algn="ctr"/>
                      <a:endParaRPr lang="en-US" sz="2800" dirty="0"/>
                    </a:p>
                  </a:txBody>
                  <a:tcPr marL="45720" marR="45720"/>
                </a:tc>
                <a:tc hMerge="1">
                  <a:txBody>
                    <a:bodyPr/>
                    <a:lstStyle/>
                    <a:p>
                      <a:endParaRPr lang="en-US" sz="1050" dirty="0"/>
                    </a:p>
                  </a:txBody>
                  <a:tcPr/>
                </a:tc>
                <a:tc hMerge="1">
                  <a:txBody>
                    <a:bodyPr/>
                    <a:lstStyle/>
                    <a:p>
                      <a:endParaRPr lang="en-US" sz="1050" dirty="0"/>
                    </a:p>
                  </a:txBody>
                  <a:tcPr/>
                </a:tc>
                <a:tc hMerge="1">
                  <a:txBody>
                    <a:bodyPr/>
                    <a:lstStyle/>
                    <a:p>
                      <a:endParaRPr lang="en-US" sz="1050" dirty="0"/>
                    </a:p>
                  </a:txBody>
                  <a:tcPr/>
                </a:tc>
                <a:extLst>
                  <a:ext uri="{0D108BD9-81ED-4DB2-BD59-A6C34878D82A}">
                    <a16:rowId xmlns:a16="http://schemas.microsoft.com/office/drawing/2014/main" val="10000"/>
                  </a:ext>
                </a:extLst>
              </a:tr>
              <a:tr h="389655">
                <a:tc>
                  <a:txBody>
                    <a:bodyPr/>
                    <a:lstStyle/>
                    <a:p>
                      <a:pPr algn="r"/>
                      <a:r>
                        <a:rPr lang="en-US" sz="1200" dirty="0"/>
                        <a:t>#1</a:t>
                      </a:r>
                    </a:p>
                  </a:txBody>
                  <a:tcPr marL="45720" marR="45720"/>
                </a:tc>
                <a:tc>
                  <a:txBody>
                    <a:bodyPr/>
                    <a:lstStyle/>
                    <a:p>
                      <a:r>
                        <a:rPr lang="en-US" sz="1200" dirty="0"/>
                        <a:t>Software Developer</a:t>
                      </a:r>
                    </a:p>
                  </a:txBody>
                  <a:tcPr marL="45720" marR="45720"/>
                </a:tc>
                <a:tc>
                  <a:txBody>
                    <a:bodyPr/>
                    <a:lstStyle/>
                    <a:p>
                      <a:pPr algn="r"/>
                      <a:r>
                        <a:rPr lang="en-US" sz="1200" dirty="0"/>
                        <a:t>#6</a:t>
                      </a:r>
                    </a:p>
                  </a:txBody>
                  <a:tcPr marL="45720" marR="45720"/>
                </a:tc>
                <a:tc>
                  <a:txBody>
                    <a:bodyPr/>
                    <a:lstStyle/>
                    <a:p>
                      <a:r>
                        <a:rPr lang="en-US" sz="1200" dirty="0"/>
                        <a:t>Statistician</a:t>
                      </a:r>
                    </a:p>
                  </a:txBody>
                  <a:tcPr marL="45720" marR="45720"/>
                </a:tc>
                <a:extLst>
                  <a:ext uri="{0D108BD9-81ED-4DB2-BD59-A6C34878D82A}">
                    <a16:rowId xmlns:a16="http://schemas.microsoft.com/office/drawing/2014/main" val="10001"/>
                  </a:ext>
                </a:extLst>
              </a:tr>
              <a:tr h="389655">
                <a:tc>
                  <a:txBody>
                    <a:bodyPr/>
                    <a:lstStyle/>
                    <a:p>
                      <a:pPr algn="r"/>
                      <a:r>
                        <a:rPr lang="en-US" sz="1200" dirty="0"/>
                        <a:t>#2</a:t>
                      </a:r>
                    </a:p>
                  </a:txBody>
                  <a:tcPr marL="45720" marR="45720"/>
                </a:tc>
                <a:tc>
                  <a:txBody>
                    <a:bodyPr/>
                    <a:lstStyle/>
                    <a:p>
                      <a:r>
                        <a:rPr lang="en-US" sz="1200" dirty="0"/>
                        <a:t>Dentist</a:t>
                      </a:r>
                    </a:p>
                  </a:txBody>
                  <a:tcPr marL="45720" marR="45720"/>
                </a:tc>
                <a:tc>
                  <a:txBody>
                    <a:bodyPr/>
                    <a:lstStyle/>
                    <a:p>
                      <a:pPr algn="r"/>
                      <a:r>
                        <a:rPr lang="en-US" sz="1200" dirty="0"/>
                        <a:t>#7</a:t>
                      </a:r>
                    </a:p>
                  </a:txBody>
                  <a:tcPr marL="45720" marR="45720"/>
                </a:tc>
                <a:tc>
                  <a:txBody>
                    <a:bodyPr/>
                    <a:lstStyle/>
                    <a:p>
                      <a:r>
                        <a:rPr lang="en-US" sz="1200" dirty="0"/>
                        <a:t>Pediatrician</a:t>
                      </a:r>
                    </a:p>
                  </a:txBody>
                  <a:tcPr marL="45720" marR="45720"/>
                </a:tc>
                <a:extLst>
                  <a:ext uri="{0D108BD9-81ED-4DB2-BD59-A6C34878D82A}">
                    <a16:rowId xmlns:a16="http://schemas.microsoft.com/office/drawing/2014/main" val="10002"/>
                  </a:ext>
                </a:extLst>
              </a:tr>
              <a:tr h="389655">
                <a:tc>
                  <a:txBody>
                    <a:bodyPr/>
                    <a:lstStyle/>
                    <a:p>
                      <a:pPr algn="r"/>
                      <a:r>
                        <a:rPr lang="en-US" sz="1200" dirty="0"/>
                        <a:t>#3</a:t>
                      </a:r>
                    </a:p>
                  </a:txBody>
                  <a:tcPr marL="45720" marR="45720"/>
                </a:tc>
                <a:tc>
                  <a:txBody>
                    <a:bodyPr/>
                    <a:lstStyle/>
                    <a:p>
                      <a:r>
                        <a:rPr lang="en-US" sz="1200" dirty="0"/>
                        <a:t>Physician’s Assistant</a:t>
                      </a:r>
                    </a:p>
                  </a:txBody>
                  <a:tcPr marL="45720" marR="45720"/>
                </a:tc>
                <a:tc>
                  <a:txBody>
                    <a:bodyPr/>
                    <a:lstStyle/>
                    <a:p>
                      <a:pPr algn="r"/>
                      <a:r>
                        <a:rPr lang="en-US" sz="1200" dirty="0"/>
                        <a:t>#8</a:t>
                      </a:r>
                    </a:p>
                  </a:txBody>
                  <a:tcPr marL="45720" marR="45720"/>
                </a:tc>
                <a:tc>
                  <a:txBody>
                    <a:bodyPr/>
                    <a:lstStyle/>
                    <a:p>
                      <a:r>
                        <a:rPr lang="en-US" sz="1200" dirty="0"/>
                        <a:t>Obstetrician and Gynecologist</a:t>
                      </a:r>
                    </a:p>
                  </a:txBody>
                  <a:tcPr marL="45720" marR="45720"/>
                </a:tc>
                <a:extLst>
                  <a:ext uri="{0D108BD9-81ED-4DB2-BD59-A6C34878D82A}">
                    <a16:rowId xmlns:a16="http://schemas.microsoft.com/office/drawing/2014/main" val="10003"/>
                  </a:ext>
                </a:extLst>
              </a:tr>
              <a:tr h="389655">
                <a:tc>
                  <a:txBody>
                    <a:bodyPr/>
                    <a:lstStyle/>
                    <a:p>
                      <a:pPr algn="r"/>
                      <a:r>
                        <a:rPr lang="en-US" sz="1200" dirty="0"/>
                        <a:t>#4</a:t>
                      </a:r>
                    </a:p>
                  </a:txBody>
                  <a:tcPr marL="45720" marR="45720"/>
                </a:tc>
                <a:tc>
                  <a:txBody>
                    <a:bodyPr/>
                    <a:lstStyle/>
                    <a:p>
                      <a:r>
                        <a:rPr lang="en-US" sz="1200" dirty="0"/>
                        <a:t>Nurse Practitioner</a:t>
                      </a:r>
                    </a:p>
                  </a:txBody>
                  <a:tcPr marL="45720" marR="45720"/>
                </a:tc>
                <a:tc>
                  <a:txBody>
                    <a:bodyPr/>
                    <a:lstStyle/>
                    <a:p>
                      <a:pPr algn="r"/>
                      <a:r>
                        <a:rPr lang="en-US" sz="1200" dirty="0"/>
                        <a:t>#8</a:t>
                      </a:r>
                    </a:p>
                  </a:txBody>
                  <a:tcPr marL="45720" marR="45720"/>
                </a:tc>
                <a:tc>
                  <a:txBody>
                    <a:bodyPr/>
                    <a:lstStyle/>
                    <a:p>
                      <a:r>
                        <a:rPr lang="en-US" sz="1200" dirty="0"/>
                        <a:t>Oral and Maxillofacial Surgeon</a:t>
                      </a:r>
                    </a:p>
                  </a:txBody>
                  <a:tcPr marL="45720" marR="45720"/>
                </a:tc>
                <a:extLst>
                  <a:ext uri="{0D108BD9-81ED-4DB2-BD59-A6C34878D82A}">
                    <a16:rowId xmlns:a16="http://schemas.microsoft.com/office/drawing/2014/main" val="10004"/>
                  </a:ext>
                </a:extLst>
              </a:tr>
              <a:tr h="389655">
                <a:tc>
                  <a:txBody>
                    <a:bodyPr/>
                    <a:lstStyle/>
                    <a:p>
                      <a:pPr algn="r"/>
                      <a:r>
                        <a:rPr lang="en-US" sz="1200" dirty="0"/>
                        <a:t>#5</a:t>
                      </a:r>
                    </a:p>
                  </a:txBody>
                  <a:tcPr marL="45720" marR="45720"/>
                </a:tc>
                <a:tc>
                  <a:txBody>
                    <a:bodyPr/>
                    <a:lstStyle/>
                    <a:p>
                      <a:r>
                        <a:rPr lang="en-US" sz="1200" dirty="0"/>
                        <a:t>Orthodontist</a:t>
                      </a:r>
                    </a:p>
                  </a:txBody>
                  <a:tcPr marL="45720" marR="45720"/>
                </a:tc>
                <a:tc>
                  <a:txBody>
                    <a:bodyPr/>
                    <a:lstStyle/>
                    <a:p>
                      <a:pPr algn="r"/>
                      <a:r>
                        <a:rPr lang="en-US" sz="1200" dirty="0"/>
                        <a:t>#8</a:t>
                      </a:r>
                    </a:p>
                  </a:txBody>
                  <a:tcPr marL="45720" marR="45720"/>
                </a:tc>
                <a:tc>
                  <a:txBody>
                    <a:bodyPr/>
                    <a:lstStyle/>
                    <a:p>
                      <a:r>
                        <a:rPr lang="en-US" sz="1200" dirty="0"/>
                        <a:t>Physician</a:t>
                      </a:r>
                    </a:p>
                  </a:txBody>
                  <a:tcPr marL="45720" marR="45720"/>
                </a:tc>
                <a:extLst>
                  <a:ext uri="{0D108BD9-81ED-4DB2-BD59-A6C34878D82A}">
                    <a16:rowId xmlns:a16="http://schemas.microsoft.com/office/drawing/2014/main" val="10005"/>
                  </a:ext>
                </a:extLst>
              </a:tr>
            </a:tbl>
          </a:graphicData>
        </a:graphic>
      </p:graphicFrame>
      <p:sp>
        <p:nvSpPr>
          <p:cNvPr id="41" name="TextBox 40"/>
          <p:cNvSpPr txBox="1"/>
          <p:nvPr/>
        </p:nvSpPr>
        <p:spPr>
          <a:xfrm>
            <a:off x="6375590" y="1983165"/>
            <a:ext cx="2242753" cy="695575"/>
          </a:xfrm>
          <a:prstGeom prst="rect">
            <a:avLst/>
          </a:prstGeom>
          <a:noFill/>
        </p:spPr>
        <p:txBody>
          <a:bodyPr wrap="square" rtlCol="0">
            <a:spAutoFit/>
          </a:bodyPr>
          <a:lstStyle/>
          <a:p>
            <a:pPr>
              <a:lnSpc>
                <a:spcPct val="80000"/>
              </a:lnSpc>
            </a:pPr>
            <a:r>
              <a:rPr lang="en-US" sz="2400" b="1" dirty="0">
                <a:solidFill>
                  <a:schemeClr val="bg1"/>
                </a:solidFill>
              </a:rPr>
              <a:t>The 25 Best Jobs of 2017</a:t>
            </a:r>
          </a:p>
        </p:txBody>
      </p:sp>
      <p:sp>
        <p:nvSpPr>
          <p:cNvPr id="42" name="Rectangle 41"/>
          <p:cNvSpPr/>
          <p:nvPr/>
        </p:nvSpPr>
        <p:spPr>
          <a:xfrm>
            <a:off x="4834421" y="2801027"/>
            <a:ext cx="1819647" cy="374230"/>
          </a:xfrm>
          <a:prstGeom prst="rect">
            <a:avLst/>
          </a:prstGeom>
          <a:noFill/>
          <a:ln w="38100" cmpd="sng">
            <a:solidFill>
              <a:srgbClr val="C0504D"/>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3" name="Group 22"/>
          <p:cNvGrpSpPr/>
          <p:nvPr/>
        </p:nvGrpSpPr>
        <p:grpSpPr>
          <a:xfrm>
            <a:off x="1782792" y="4863355"/>
            <a:ext cx="5193698" cy="1391763"/>
            <a:chOff x="4631267" y="5416175"/>
            <a:chExt cx="5193698" cy="1391763"/>
          </a:xfrm>
        </p:grpSpPr>
        <p:sp>
          <p:nvSpPr>
            <p:cNvPr id="48" name="TextBox 47"/>
            <p:cNvSpPr txBox="1"/>
            <p:nvPr/>
          </p:nvSpPr>
          <p:spPr>
            <a:xfrm>
              <a:off x="4631267" y="5416175"/>
              <a:ext cx="3437960" cy="1384995"/>
            </a:xfrm>
            <a:prstGeom prst="rect">
              <a:avLst/>
            </a:prstGeom>
            <a:noFill/>
          </p:spPr>
          <p:txBody>
            <a:bodyPr wrap="none" rtlCol="0">
              <a:spAutoFit/>
            </a:bodyPr>
            <a:lstStyle/>
            <a:p>
              <a:r>
                <a:rPr lang="en-US" sz="2400" dirty="0"/>
                <a:t>CS Careers Rank Highly In:</a:t>
              </a:r>
            </a:p>
            <a:p>
              <a:pPr marL="285750" indent="-285750">
                <a:buFont typeface="Arial"/>
                <a:buChar char="•"/>
              </a:pPr>
              <a:r>
                <a:rPr lang="en-US" sz="2000" dirty="0"/>
                <a:t>Job satisfaction</a:t>
              </a:r>
            </a:p>
            <a:p>
              <a:pPr marL="285750" indent="-285750">
                <a:buFont typeface="Arial"/>
                <a:buChar char="•"/>
              </a:pPr>
              <a:r>
                <a:rPr lang="en-US" sz="2000" dirty="0"/>
                <a:t>Salary</a:t>
              </a:r>
            </a:p>
            <a:p>
              <a:pPr marL="285750" indent="-285750">
                <a:buFont typeface="Arial"/>
                <a:buChar char="•"/>
              </a:pPr>
              <a:r>
                <a:rPr lang="en-US" sz="2000" dirty="0"/>
                <a:t>Work/life balance</a:t>
              </a:r>
            </a:p>
          </p:txBody>
        </p:sp>
        <p:sp>
          <p:nvSpPr>
            <p:cNvPr id="49" name="TextBox 48"/>
            <p:cNvSpPr txBox="1"/>
            <p:nvPr/>
          </p:nvSpPr>
          <p:spPr>
            <a:xfrm>
              <a:off x="7383271" y="5484499"/>
              <a:ext cx="2441694" cy="1323439"/>
            </a:xfrm>
            <a:prstGeom prst="rect">
              <a:avLst/>
            </a:prstGeom>
            <a:noFill/>
          </p:spPr>
          <p:txBody>
            <a:bodyPr wrap="none" rtlCol="0">
              <a:spAutoFit/>
            </a:bodyPr>
            <a:lstStyle/>
            <a:p>
              <a:endParaRPr lang="en-US" sz="2000" dirty="0"/>
            </a:p>
            <a:p>
              <a:pPr marL="285750" indent="-285750">
                <a:buFont typeface="Arial"/>
                <a:buChar char="•"/>
              </a:pPr>
              <a:r>
                <a:rPr lang="en-US" sz="2000" dirty="0"/>
                <a:t>Growth potential</a:t>
              </a:r>
            </a:p>
            <a:p>
              <a:pPr marL="285750" indent="-285750">
                <a:buFont typeface="Arial"/>
                <a:buChar char="•"/>
              </a:pPr>
              <a:r>
                <a:rPr lang="en-US" sz="2000" dirty="0"/>
                <a:t>Employment rate</a:t>
              </a:r>
            </a:p>
            <a:p>
              <a:pPr marL="285750" indent="-285750">
                <a:buFont typeface="Arial"/>
                <a:buChar char="•"/>
              </a:pPr>
              <a:r>
                <a:rPr lang="en-US" sz="2000" dirty="0"/>
                <a:t>Work environment</a:t>
              </a:r>
            </a:p>
          </p:txBody>
        </p:sp>
      </p:grpSp>
      <p:grpSp>
        <p:nvGrpSpPr>
          <p:cNvPr id="4" name="Group 3"/>
          <p:cNvGrpSpPr/>
          <p:nvPr/>
        </p:nvGrpSpPr>
        <p:grpSpPr>
          <a:xfrm>
            <a:off x="347362" y="1905816"/>
            <a:ext cx="4306992" cy="2848149"/>
            <a:chOff x="-352959" y="1164734"/>
            <a:chExt cx="4751397" cy="2848149"/>
          </a:xfrm>
        </p:grpSpPr>
        <p:pic>
          <p:nvPicPr>
            <p:cNvPr id="13" name="Picture 12"/>
            <p:cNvPicPr>
              <a:picLocks noChangeAspect="1"/>
            </p:cNvPicPr>
            <p:nvPr/>
          </p:nvPicPr>
          <p:blipFill rotWithShape="1">
            <a:blip r:embed="rId2"/>
            <a:srcRect l="14241" t="6479" r="15025" b="55550"/>
            <a:stretch/>
          </p:blipFill>
          <p:spPr>
            <a:xfrm>
              <a:off x="-352532" y="1181796"/>
              <a:ext cx="4615603" cy="2809332"/>
            </a:xfrm>
            <a:prstGeom prst="rect">
              <a:avLst/>
            </a:prstGeom>
            <a:ln>
              <a:solidFill>
                <a:srgbClr val="000000"/>
              </a:solidFill>
            </a:ln>
          </p:spPr>
        </p:pic>
        <p:pic>
          <p:nvPicPr>
            <p:cNvPr id="14" name="Picture 13"/>
            <p:cNvPicPr>
              <a:picLocks noChangeAspect="1"/>
            </p:cNvPicPr>
            <p:nvPr/>
          </p:nvPicPr>
          <p:blipFill rotWithShape="1">
            <a:blip r:embed="rId2"/>
            <a:srcRect l="8740" t="7598" r="70368" b="82013"/>
            <a:stretch/>
          </p:blipFill>
          <p:spPr>
            <a:xfrm>
              <a:off x="-352959" y="1235971"/>
              <a:ext cx="1363289" cy="768663"/>
            </a:xfrm>
            <a:prstGeom prst="rect">
              <a:avLst/>
            </a:prstGeom>
          </p:spPr>
        </p:pic>
        <p:sp>
          <p:nvSpPr>
            <p:cNvPr id="15" name="TextBox 14"/>
            <p:cNvSpPr txBox="1"/>
            <p:nvPr/>
          </p:nvSpPr>
          <p:spPr>
            <a:xfrm>
              <a:off x="2161763" y="1164734"/>
              <a:ext cx="2236675" cy="406522"/>
            </a:xfrm>
            <a:prstGeom prst="rect">
              <a:avLst/>
            </a:prstGeom>
            <a:noFill/>
          </p:spPr>
          <p:txBody>
            <a:bodyPr wrap="square" rtlCol="0">
              <a:spAutoFit/>
            </a:bodyPr>
            <a:lstStyle/>
            <a:p>
              <a:pPr algn="ctr">
                <a:lnSpc>
                  <a:spcPct val="80000"/>
                </a:lnSpc>
              </a:pPr>
              <a:r>
                <a:rPr lang="en-US" sz="1250" i="1" dirty="0"/>
                <a:t>CNN’s Top 100 Jobs 2010 </a:t>
              </a:r>
            </a:p>
            <a:p>
              <a:pPr algn="ctr">
                <a:lnSpc>
                  <a:spcPct val="80000"/>
                </a:lnSpc>
              </a:pPr>
              <a:r>
                <a:rPr lang="en-US" sz="1250" i="1" dirty="0"/>
                <a:t>(Graphic by </a:t>
              </a:r>
              <a:r>
                <a:rPr lang="en-US" sz="1250" i="1" dirty="0" err="1"/>
                <a:t>Focus.com</a:t>
              </a:r>
              <a:r>
                <a:rPr lang="en-US" sz="1250" i="1" dirty="0"/>
                <a:t>)</a:t>
              </a:r>
            </a:p>
          </p:txBody>
        </p:sp>
        <p:sp>
          <p:nvSpPr>
            <p:cNvPr id="16" name="Rectangle 15"/>
            <p:cNvSpPr/>
            <p:nvPr/>
          </p:nvSpPr>
          <p:spPr>
            <a:xfrm>
              <a:off x="1514739" y="1243223"/>
              <a:ext cx="790416" cy="661880"/>
            </a:xfrm>
            <a:prstGeom prst="rect">
              <a:avLst/>
            </a:prstGeom>
            <a:noFill/>
            <a:ln w="28575" cmpd="sng">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303731" y="2579923"/>
              <a:ext cx="658253" cy="661880"/>
            </a:xfrm>
            <a:prstGeom prst="rect">
              <a:avLst/>
            </a:prstGeom>
            <a:noFill/>
            <a:ln w="28575" cmpd="sng">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2256811" y="2608931"/>
              <a:ext cx="658253" cy="661880"/>
            </a:xfrm>
            <a:prstGeom prst="rect">
              <a:avLst/>
            </a:prstGeom>
            <a:noFill/>
            <a:ln w="28575" cmpd="sng">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Rectangle 2"/>
            <p:cNvSpPr/>
            <p:nvPr/>
          </p:nvSpPr>
          <p:spPr>
            <a:xfrm>
              <a:off x="-352959" y="1164734"/>
              <a:ext cx="4616030" cy="2848149"/>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p:cNvSpPr/>
            <p:nvPr/>
          </p:nvSpPr>
          <p:spPr>
            <a:xfrm>
              <a:off x="3652304" y="3351003"/>
              <a:ext cx="632520" cy="661880"/>
            </a:xfrm>
            <a:prstGeom prst="rect">
              <a:avLst/>
            </a:prstGeom>
            <a:noFill/>
            <a:ln w="28575" cmpd="sng">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961984" y="3329248"/>
              <a:ext cx="632520" cy="661880"/>
            </a:xfrm>
            <a:prstGeom prst="rect">
              <a:avLst/>
            </a:prstGeom>
            <a:noFill/>
            <a:ln w="28575" cmpd="sng">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4" name="TextBox 33"/>
          <p:cNvSpPr txBox="1"/>
          <p:nvPr/>
        </p:nvSpPr>
        <p:spPr>
          <a:xfrm>
            <a:off x="3125678" y="1415763"/>
            <a:ext cx="3501755" cy="369332"/>
          </a:xfrm>
          <a:prstGeom prst="rect">
            <a:avLst/>
          </a:prstGeom>
          <a:noFill/>
        </p:spPr>
        <p:txBody>
          <a:bodyPr wrap="none" rtlCol="0">
            <a:spAutoFit/>
          </a:bodyPr>
          <a:lstStyle/>
          <a:p>
            <a:r>
              <a:rPr lang="en-US" b="1" dirty="0">
                <a:solidFill>
                  <a:schemeClr val="accent2"/>
                </a:solidFill>
              </a:rPr>
              <a:t>CS-Related Jobs Highlighted in Red</a:t>
            </a:r>
          </a:p>
        </p:txBody>
      </p:sp>
      <p:pic>
        <p:nvPicPr>
          <p:cNvPr id="5" name="Picture 4"/>
          <p:cNvPicPr>
            <a:picLocks noChangeAspect="1"/>
          </p:cNvPicPr>
          <p:nvPr/>
        </p:nvPicPr>
        <p:blipFill>
          <a:blip r:embed="rId3"/>
          <a:stretch>
            <a:fillRect/>
          </a:stretch>
        </p:blipFill>
        <p:spPr>
          <a:xfrm>
            <a:off x="5251786" y="1958701"/>
            <a:ext cx="751496" cy="722592"/>
          </a:xfrm>
          <a:prstGeom prst="rect">
            <a:avLst/>
          </a:prstGeom>
        </p:spPr>
      </p:pic>
      <p:sp>
        <p:nvSpPr>
          <p:cNvPr id="26" name="Rectangle 25"/>
          <p:cNvSpPr/>
          <p:nvPr/>
        </p:nvSpPr>
        <p:spPr>
          <a:xfrm>
            <a:off x="6757639" y="2799311"/>
            <a:ext cx="2072363" cy="374230"/>
          </a:xfrm>
          <a:prstGeom prst="rect">
            <a:avLst/>
          </a:prstGeom>
          <a:noFill/>
          <a:ln w="38100" cmpd="sng">
            <a:solidFill>
              <a:srgbClr val="C0504D"/>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22697084"/>
      </p:ext>
    </p:extLst>
  </p:cSld>
  <p:clrMapOvr>
    <a:masterClrMapping/>
  </p:clrMapOvr>
  <mc:AlternateContent xmlns:mc="http://schemas.openxmlformats.org/markup-compatibility/2006" xmlns:p14="http://schemas.microsoft.com/office/powerpoint/2010/main">
    <mc:Choice Requires="p14">
      <p:transition spd="slow" p14:dur="2000" advTm="60000"/>
    </mc:Choice>
    <mc:Fallback xmlns="">
      <p:transition xmlns:p14="http://schemas.microsoft.com/office/powerpoint/2010/main" spd="slow" advTm="60000"/>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230900" y="6003005"/>
            <a:ext cx="2092531" cy="115442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Picture 3" descr="001.jpg"/>
          <p:cNvPicPr>
            <a:picLocks noChangeAspect="1"/>
          </p:cNvPicPr>
          <p:nvPr/>
        </p:nvPicPr>
        <p:blipFill>
          <a:blip r:embed="rId2" cstate="print"/>
          <a:srcRect b="58332"/>
          <a:stretch>
            <a:fillRect/>
          </a:stretch>
        </p:blipFill>
        <p:spPr>
          <a:xfrm>
            <a:off x="1559695" y="381000"/>
            <a:ext cx="2825734" cy="4191000"/>
          </a:xfrm>
          <a:prstGeom prst="rect">
            <a:avLst/>
          </a:prstGeom>
        </p:spPr>
      </p:pic>
      <p:pic>
        <p:nvPicPr>
          <p:cNvPr id="5" name="Picture 4" descr="001.jpg"/>
          <p:cNvPicPr>
            <a:picLocks noChangeAspect="1"/>
          </p:cNvPicPr>
          <p:nvPr/>
        </p:nvPicPr>
        <p:blipFill>
          <a:blip r:embed="rId2" cstate="print"/>
          <a:srcRect t="41668"/>
          <a:stretch>
            <a:fillRect/>
          </a:stretch>
        </p:blipFill>
        <p:spPr>
          <a:xfrm>
            <a:off x="5293495" y="457200"/>
            <a:ext cx="2825734" cy="5867400"/>
          </a:xfrm>
          <a:prstGeom prst="rect">
            <a:avLst/>
          </a:prstGeom>
        </p:spPr>
      </p:pic>
      <p:sp>
        <p:nvSpPr>
          <p:cNvPr id="8" name="Rectangle 7"/>
          <p:cNvSpPr/>
          <p:nvPr/>
        </p:nvSpPr>
        <p:spPr>
          <a:xfrm>
            <a:off x="457200" y="5410200"/>
            <a:ext cx="8077200" cy="914400"/>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solidFill>
                  <a:schemeClr val="tx1"/>
                </a:solidFill>
              </a:rPr>
              <a:t>…many different companies … need to hire computer scientists. They aren't tied to one particular industry.</a:t>
            </a:r>
          </a:p>
        </p:txBody>
      </p:sp>
      <p:sp>
        <p:nvSpPr>
          <p:cNvPr id="9" name="Rectangle 8"/>
          <p:cNvSpPr/>
          <p:nvPr/>
        </p:nvSpPr>
        <p:spPr>
          <a:xfrm>
            <a:off x="5638800" y="381000"/>
            <a:ext cx="2362200" cy="1219200"/>
          </a:xfrm>
          <a:prstGeom prst="rect">
            <a:avLst/>
          </a:prstGeom>
          <a:solidFill>
            <a:schemeClr val="accent1">
              <a:alpha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p:cNvCxnSpPr/>
          <p:nvPr/>
        </p:nvCxnSpPr>
        <p:spPr>
          <a:xfrm rot="10800000" flipV="1">
            <a:off x="457200" y="381000"/>
            <a:ext cx="5181600" cy="5029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rot="16200000" flipH="1">
            <a:off x="5753100" y="2628900"/>
            <a:ext cx="5029200" cy="53340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3758698"/>
      </p:ext>
    </p:extLst>
  </p:cSld>
  <p:clrMapOvr>
    <a:masterClrMapping/>
  </p:clrMapOvr>
  <mc:AlternateContent xmlns:mc="http://schemas.openxmlformats.org/markup-compatibility/2006" xmlns:p14="http://schemas.microsoft.com/office/powerpoint/2010/main">
    <mc:Choice Requires="p14">
      <p:transition spd="slow" p14:dur="2000" advTm="60000"/>
    </mc:Choice>
    <mc:Fallback xmlns="">
      <p:transition xmlns:p14="http://schemas.microsoft.com/office/powerpoint/2010/main" spd="slow" advTm="60000"/>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2743200"/>
            <a:ext cx="8229600" cy="1143000"/>
          </a:xfrm>
        </p:spPr>
        <p:txBody>
          <a:bodyPr/>
          <a:lstStyle/>
          <a:p>
            <a:r>
              <a:rPr lang="en-US" dirty="0"/>
              <a:t>What is Computing?</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3"/>
          <p:cNvSpPr>
            <a:spLocks noChangeArrowheads="1"/>
          </p:cNvSpPr>
          <p:nvPr/>
        </p:nvSpPr>
        <p:spPr bwMode="auto">
          <a:xfrm>
            <a:off x="2969839" y="2895600"/>
            <a:ext cx="3204323" cy="769441"/>
          </a:xfrm>
          <a:prstGeom prst="rect">
            <a:avLst/>
          </a:prstGeom>
          <a:noFill/>
          <a:ln w="9525">
            <a:noFill/>
            <a:miter lim="800000"/>
            <a:headEnd/>
            <a:tailEnd/>
          </a:ln>
        </p:spPr>
        <p:txBody>
          <a:bodyPr wrap="none">
            <a:spAutoFit/>
          </a:bodyPr>
          <a:lstStyle/>
          <a:p>
            <a:pPr algn="ctr"/>
            <a:r>
              <a:rPr lang="en-US" sz="4400" dirty="0">
                <a:latin typeface="Calibri" pitchFamily="34" charset="0"/>
              </a:rPr>
              <a:t>Administrivia</a:t>
            </a:r>
          </a:p>
        </p:txBody>
      </p:sp>
    </p:spTree>
    <p:extLst>
      <p:ext uri="{BB962C8B-B14F-4D97-AF65-F5344CB8AC3E}">
        <p14:creationId xmlns:p14="http://schemas.microsoft.com/office/powerpoint/2010/main" val="23672279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Rectangle 2"/>
          <p:cNvSpPr>
            <a:spLocks noGrp="1" noChangeArrowheads="1"/>
          </p:cNvSpPr>
          <p:nvPr>
            <p:ph type="title"/>
          </p:nvPr>
        </p:nvSpPr>
        <p:spPr/>
        <p:txBody>
          <a:bodyPr/>
          <a:lstStyle/>
          <a:p>
            <a:r>
              <a:rPr kumimoji="0" lang="en-US" sz="4000" b="1" dirty="0">
                <a:solidFill>
                  <a:schemeClr val="tx1"/>
                </a:solidFill>
              </a:rPr>
              <a:t>Overview</a:t>
            </a:r>
          </a:p>
        </p:txBody>
      </p:sp>
      <p:sp>
        <p:nvSpPr>
          <p:cNvPr id="17412" name="Rectangle 3"/>
          <p:cNvSpPr>
            <a:spLocks noGrp="1" noChangeArrowheads="1"/>
          </p:cNvSpPr>
          <p:nvPr>
            <p:ph idx="1"/>
          </p:nvPr>
        </p:nvSpPr>
        <p:spPr/>
        <p:txBody>
          <a:bodyPr/>
          <a:lstStyle/>
          <a:p>
            <a:pPr marL="0" indent="0"/>
            <a:r>
              <a:rPr kumimoji="0" lang="en-US" sz="2400" dirty="0">
                <a:latin typeface="Calibri"/>
                <a:cs typeface="Calibri"/>
              </a:rPr>
              <a:t>CIS 110: </a:t>
            </a:r>
            <a:r>
              <a:rPr kumimoji="0" lang="en-US" sz="2400" dirty="0">
                <a:solidFill>
                  <a:schemeClr val="tx1"/>
                </a:solidFill>
                <a:latin typeface="Calibri"/>
                <a:cs typeface="Calibri"/>
              </a:rPr>
              <a:t>Introduction to Programming and Computer Science</a:t>
            </a:r>
          </a:p>
          <a:p>
            <a:pPr marL="0" indent="0"/>
            <a:endParaRPr kumimoji="0" lang="en-US" sz="2400" dirty="0">
              <a:solidFill>
                <a:schemeClr val="tx1"/>
              </a:solidFill>
              <a:latin typeface="Calibri"/>
              <a:cs typeface="Calibri"/>
            </a:endParaRPr>
          </a:p>
          <a:p>
            <a:pPr marL="0" indent="0"/>
            <a:r>
              <a:rPr kumimoji="0" lang="en-US" sz="2400" dirty="0">
                <a:latin typeface="Calibri"/>
                <a:cs typeface="Calibri"/>
              </a:rPr>
              <a:t>Goals:</a:t>
            </a:r>
          </a:p>
          <a:p>
            <a:pPr lvl="1"/>
            <a:r>
              <a:rPr kumimoji="0" lang="en-US" sz="2400" dirty="0">
                <a:latin typeface="Calibri"/>
                <a:cs typeface="Calibri"/>
              </a:rPr>
              <a:t>How can we use computers to solve problems?</a:t>
            </a:r>
          </a:p>
          <a:p>
            <a:pPr lvl="1"/>
            <a:r>
              <a:rPr kumimoji="0" lang="en-US" sz="2400" dirty="0">
                <a:latin typeface="Calibri"/>
                <a:cs typeface="Calibri"/>
              </a:rPr>
              <a:t>How can we formulate problems so that we can solve them via computation?</a:t>
            </a:r>
          </a:p>
          <a:p>
            <a:pPr lvl="1"/>
            <a:endParaRPr kumimoji="0" lang="en-US" sz="2400" dirty="0">
              <a:latin typeface="Calibri"/>
              <a:cs typeface="Calibri"/>
            </a:endParaRPr>
          </a:p>
          <a:p>
            <a:pPr marL="0" indent="0"/>
            <a:r>
              <a:rPr kumimoji="0" lang="en-US" sz="2400" dirty="0">
                <a:latin typeface="Calibri"/>
                <a:cs typeface="Calibri"/>
              </a:rPr>
              <a:t>Topics:</a:t>
            </a:r>
          </a:p>
          <a:p>
            <a:pPr lvl="1"/>
            <a:r>
              <a:rPr kumimoji="0" lang="en-US" sz="2400" dirty="0">
                <a:solidFill>
                  <a:schemeClr val="accent1"/>
                </a:solidFill>
                <a:latin typeface="Calibri"/>
                <a:cs typeface="Calibri"/>
              </a:rPr>
              <a:t>Programming </a:t>
            </a:r>
            <a:r>
              <a:rPr kumimoji="0" lang="en-US" sz="2400" dirty="0">
                <a:latin typeface="Calibri"/>
                <a:cs typeface="Calibri"/>
              </a:rPr>
              <a:t>in Java</a:t>
            </a:r>
          </a:p>
          <a:p>
            <a:pPr lvl="1"/>
            <a:r>
              <a:rPr kumimoji="0" lang="en-US" sz="2400" dirty="0">
                <a:cs typeface="Calibri"/>
              </a:rPr>
              <a:t>Computer organization and assembly language</a:t>
            </a:r>
            <a:endParaRPr kumimoji="0" lang="en-US" sz="2400" dirty="0">
              <a:latin typeface="Calibri"/>
              <a:cs typeface="Calibri"/>
            </a:endParaRPr>
          </a:p>
          <a:p>
            <a:pPr lvl="1"/>
            <a:r>
              <a:rPr kumimoji="0" lang="en-US" sz="2400" dirty="0">
                <a:solidFill>
                  <a:schemeClr val="accent1"/>
                </a:solidFill>
                <a:latin typeface="Calibri"/>
                <a:cs typeface="Calibri"/>
              </a:rPr>
              <a:t>Applications</a:t>
            </a:r>
            <a:r>
              <a:rPr kumimoji="0" lang="en-US" sz="2400" dirty="0">
                <a:latin typeface="Calibri"/>
                <a:cs typeface="Calibri"/>
              </a:rPr>
              <a:t> to science, engineering, and art</a:t>
            </a:r>
          </a:p>
        </p:txBody>
      </p:sp>
      <p:sp>
        <p:nvSpPr>
          <p:cNvPr id="17410" name="Slide Number Placeholder 3"/>
          <p:cNvSpPr>
            <a:spLocks noGrp="1"/>
          </p:cNvSpPr>
          <p:nvPr>
            <p:ph type="sldNum" sz="quarter" idx="10"/>
          </p:nvPr>
        </p:nvSpPr>
        <p:spPr>
          <a:xfrm>
            <a:off x="7239000" y="6643830"/>
            <a:ext cx="1905000" cy="228600"/>
          </a:xfrm>
          <a:noFill/>
        </p:spPr>
        <p:txBody>
          <a:bodyPr/>
          <a:lstStyle/>
          <a:p>
            <a:fld id="{8BC30518-50CC-3742-BDBF-FEC8BCA6EBDB}" type="slidenum">
              <a:rPr lang="en-US" smtClean="0">
                <a:solidFill>
                  <a:srgbClr val="000000"/>
                </a:solidFill>
                <a:latin typeface="Calibri"/>
              </a:rPr>
              <a:pPr/>
              <a:t>21</a:t>
            </a:fld>
            <a:endParaRPr lang="en-US" sz="1400">
              <a:solidFill>
                <a:srgbClr val="000000"/>
              </a:solidFill>
              <a:latin typeface="Calibri"/>
            </a:endParaRPr>
          </a:p>
        </p:txBody>
      </p:sp>
      <p:sp>
        <p:nvSpPr>
          <p:cNvPr id="17413" name="Rectangle 4"/>
          <p:cNvSpPr>
            <a:spLocks noChangeArrowheads="1"/>
          </p:cNvSpPr>
          <p:nvPr/>
        </p:nvSpPr>
        <p:spPr bwMode="auto">
          <a:xfrm>
            <a:off x="978879" y="5142950"/>
            <a:ext cx="5511800" cy="1077913"/>
          </a:xfrm>
          <a:prstGeom prst="rect">
            <a:avLst/>
          </a:prstGeom>
          <a:solidFill>
            <a:schemeClr val="accent1">
              <a:lumMod val="20000"/>
              <a:lumOff val="80000"/>
            </a:schemeClr>
          </a:solidFill>
          <a:ln w="15875">
            <a:noFill/>
            <a:miter lim="800000"/>
            <a:headEnd/>
            <a:tailEnd/>
          </a:ln>
        </p:spPr>
        <p:txBody>
          <a:bodyPr lIns="137160" tIns="137160" rIns="137160" bIns="137160" anchor="ctr">
            <a:prstTxWarp prst="textNoShape">
              <a:avLst/>
            </a:prstTxWarp>
            <a:spAutoFit/>
          </a:bodyPr>
          <a:lstStyle/>
          <a:p>
            <a:pPr eaLnBrk="0" fontAlgn="base" hangingPunct="0">
              <a:lnSpc>
                <a:spcPct val="110000"/>
              </a:lnSpc>
              <a:spcBef>
                <a:spcPct val="0"/>
              </a:spcBef>
              <a:spcAft>
                <a:spcPct val="0"/>
              </a:spcAft>
            </a:pPr>
            <a:r>
              <a:rPr kumimoji="1" lang="en-US" sz="1600" i="1" dirty="0">
                <a:solidFill>
                  <a:srgbClr val="000000"/>
                </a:solidFill>
                <a:latin typeface="Times New Roman" pitchFamily="48" charset="0"/>
                <a:ea typeface="ＭＳ Ｐゴシック" charset="-128"/>
                <a:cs typeface="ＭＳ Ｐゴシック" charset="-128"/>
              </a:rPr>
              <a:t> “ Computers are incredibly fast, accurate, and stupid; humans</a:t>
            </a:r>
            <a:br>
              <a:rPr kumimoji="1" lang="en-US" sz="1600" i="1" dirty="0">
                <a:solidFill>
                  <a:srgbClr val="000000"/>
                </a:solidFill>
                <a:latin typeface="Times New Roman" pitchFamily="48" charset="0"/>
                <a:ea typeface="ＭＳ Ｐゴシック" charset="-128"/>
                <a:cs typeface="ＭＳ Ｐゴシック" charset="-128"/>
              </a:rPr>
            </a:br>
            <a:r>
              <a:rPr kumimoji="1" lang="en-US" sz="1600" i="1" dirty="0">
                <a:solidFill>
                  <a:srgbClr val="000000"/>
                </a:solidFill>
                <a:latin typeface="Times New Roman" pitchFamily="48" charset="0"/>
                <a:ea typeface="ＭＳ Ｐゴシック" charset="-128"/>
                <a:cs typeface="ＭＳ Ｐゴシック" charset="-128"/>
              </a:rPr>
              <a:t>    are incredibly slow, inaccurate, and brilliant; together they</a:t>
            </a:r>
            <a:br>
              <a:rPr kumimoji="1" lang="en-US" sz="1600" i="1" dirty="0">
                <a:solidFill>
                  <a:srgbClr val="000000"/>
                </a:solidFill>
                <a:latin typeface="Times New Roman" pitchFamily="48" charset="0"/>
                <a:ea typeface="ＭＳ Ｐゴシック" charset="-128"/>
                <a:cs typeface="ＭＳ Ｐゴシック" charset="-128"/>
              </a:rPr>
            </a:br>
            <a:r>
              <a:rPr kumimoji="1" lang="en-US" sz="1600" i="1" dirty="0">
                <a:solidFill>
                  <a:srgbClr val="000000"/>
                </a:solidFill>
                <a:latin typeface="Times New Roman" pitchFamily="48" charset="0"/>
                <a:ea typeface="ＭＳ Ｐゴシック" charset="-128"/>
                <a:cs typeface="ＭＳ Ｐゴシック" charset="-128"/>
              </a:rPr>
              <a:t>    are powerful beyond imagination. ”   </a:t>
            </a:r>
            <a:r>
              <a:rPr kumimoji="1" lang="en-US" sz="1600" i="1" dirty="0">
                <a:solidFill>
                  <a:srgbClr val="003399"/>
                </a:solidFill>
                <a:latin typeface="Times New Roman" pitchFamily="48" charset="0"/>
                <a:ea typeface="ＭＳ Ｐゴシック" charset="-128"/>
                <a:cs typeface="ＭＳ Ｐゴシック" charset="-128"/>
              </a:rPr>
              <a:t>− Albert Einstein</a:t>
            </a:r>
            <a:endParaRPr kumimoji="1" lang="en-US" sz="1600" i="1" dirty="0">
              <a:solidFill>
                <a:srgbClr val="000000"/>
              </a:solidFill>
              <a:latin typeface="Times New Roman" pitchFamily="48" charset="0"/>
              <a:ea typeface="ＭＳ Ｐゴシック" charset="-128"/>
              <a:cs typeface="ＭＳ Ｐゴシック" charset="-128"/>
            </a:endParaRPr>
          </a:p>
        </p:txBody>
      </p:sp>
      <p:pic>
        <p:nvPicPr>
          <p:cNvPr id="17414" name="Picture 5" descr="einstein"/>
          <p:cNvPicPr>
            <a:picLocks noChangeAspect="1" noChangeArrowheads="1"/>
          </p:cNvPicPr>
          <p:nvPr/>
        </p:nvPicPr>
        <p:blipFill>
          <a:blip r:embed="rId3"/>
          <a:srcRect/>
          <a:stretch>
            <a:fillRect/>
          </a:stretch>
        </p:blipFill>
        <p:spPr bwMode="auto">
          <a:xfrm>
            <a:off x="6490679" y="5142950"/>
            <a:ext cx="893763" cy="1077913"/>
          </a:xfrm>
          <a:prstGeom prst="rect">
            <a:avLst/>
          </a:prstGeom>
          <a:noFill/>
          <a:ln w="9525">
            <a:noFill/>
            <a:miter lim="800000"/>
            <a:headEnd/>
            <a:tailEnd/>
          </a:ln>
        </p:spPr>
      </p:pic>
    </p:spTree>
    <p:extLst>
      <p:ext uri="{BB962C8B-B14F-4D97-AF65-F5344CB8AC3E}">
        <p14:creationId xmlns:p14="http://schemas.microsoft.com/office/powerpoint/2010/main" val="782270897"/>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Number Placeholder 3"/>
          <p:cNvSpPr>
            <a:spLocks noGrp="1"/>
          </p:cNvSpPr>
          <p:nvPr>
            <p:ph type="sldNum" sz="quarter" idx="10"/>
          </p:nvPr>
        </p:nvSpPr>
        <p:spPr>
          <a:noFill/>
        </p:spPr>
        <p:txBody>
          <a:bodyPr/>
          <a:lstStyle/>
          <a:p>
            <a:fld id="{25BDFCF8-683E-D448-8EC2-C14BAE730D50}" type="slidenum">
              <a:rPr lang="en-US" smtClean="0">
                <a:solidFill>
                  <a:srgbClr val="000000"/>
                </a:solidFill>
                <a:latin typeface="Calibri"/>
              </a:rPr>
              <a:pPr/>
              <a:t>22</a:t>
            </a:fld>
            <a:endParaRPr lang="en-US" sz="1400">
              <a:solidFill>
                <a:srgbClr val="000000"/>
              </a:solidFill>
              <a:latin typeface="Calibri"/>
            </a:endParaRPr>
          </a:p>
        </p:txBody>
      </p:sp>
      <p:sp>
        <p:nvSpPr>
          <p:cNvPr id="19459" name="Rectangle 2"/>
          <p:cNvSpPr>
            <a:spLocks noGrp="1" noChangeArrowheads="1"/>
          </p:cNvSpPr>
          <p:nvPr>
            <p:ph type="title"/>
          </p:nvPr>
        </p:nvSpPr>
        <p:spPr/>
        <p:txBody>
          <a:bodyPr/>
          <a:lstStyle/>
          <a:p>
            <a:r>
              <a:rPr kumimoji="0" lang="en-US" sz="4000" b="1" dirty="0">
                <a:solidFill>
                  <a:srgbClr val="1F497D"/>
                </a:solidFill>
              </a:rPr>
              <a:t>The Basics</a:t>
            </a:r>
          </a:p>
        </p:txBody>
      </p:sp>
      <p:sp>
        <p:nvSpPr>
          <p:cNvPr id="19460" name="Rectangle 3"/>
          <p:cNvSpPr>
            <a:spLocks noGrp="1" noChangeArrowheads="1"/>
          </p:cNvSpPr>
          <p:nvPr>
            <p:ph type="body" idx="1"/>
          </p:nvPr>
        </p:nvSpPr>
        <p:spPr>
          <a:xfrm>
            <a:off x="609600" y="813390"/>
            <a:ext cx="8374063" cy="5410200"/>
          </a:xfrm>
        </p:spPr>
        <p:txBody>
          <a:bodyPr>
            <a:normAutofit/>
          </a:bodyPr>
          <a:lstStyle/>
          <a:p>
            <a:pPr marL="0" indent="0">
              <a:lnSpc>
                <a:spcPct val="100000"/>
              </a:lnSpc>
            </a:pPr>
            <a:r>
              <a:rPr kumimoji="0" lang="en-US" sz="2400" dirty="0"/>
              <a:t>Instructors: Eric Fouh (Levine 603) </a:t>
            </a:r>
            <a:endParaRPr kumimoji="0" lang="en-US" sz="2000" b="1" dirty="0">
              <a:solidFill>
                <a:srgbClr val="000000"/>
              </a:solidFill>
            </a:endParaRPr>
          </a:p>
          <a:p>
            <a:pPr lvl="1">
              <a:lnSpc>
                <a:spcPct val="100000"/>
              </a:lnSpc>
            </a:pPr>
            <a:r>
              <a:rPr kumimoji="0" lang="en-US" sz="2000" dirty="0"/>
              <a:t>Eric’s Regular Office Hours: Tue 12:30-2:30pm, Thu 11:00-12:00pm</a:t>
            </a:r>
          </a:p>
          <a:p>
            <a:pPr lvl="1">
              <a:lnSpc>
                <a:spcPct val="100000"/>
              </a:lnSpc>
            </a:pPr>
            <a:r>
              <a:rPr kumimoji="0" lang="en-US" sz="2000" u="sng" dirty="0"/>
              <a:t>Please do not email</a:t>
            </a:r>
            <a:r>
              <a:rPr kumimoji="0" lang="en-US" sz="2000" dirty="0"/>
              <a:t>; post a private message to Piazza instead with a subject starting with “[PROF]”</a:t>
            </a:r>
            <a:endParaRPr kumimoji="0" lang="en-US" sz="1400" dirty="0"/>
          </a:p>
          <a:p>
            <a:pPr marL="0" indent="0">
              <a:lnSpc>
                <a:spcPct val="100000"/>
              </a:lnSpc>
            </a:pPr>
            <a:endParaRPr kumimoji="0" lang="en-US" sz="1400" dirty="0"/>
          </a:p>
          <a:p>
            <a:pPr marL="0" indent="0">
              <a:lnSpc>
                <a:spcPct val="100000"/>
              </a:lnSpc>
            </a:pPr>
            <a:r>
              <a:rPr kumimoji="0" lang="en-US" sz="2400" dirty="0"/>
              <a:t>Recitations: Beginning 2 weeks from now</a:t>
            </a:r>
          </a:p>
          <a:p>
            <a:pPr marL="0" indent="0">
              <a:lnSpc>
                <a:spcPct val="100000"/>
              </a:lnSpc>
            </a:pPr>
            <a:endParaRPr kumimoji="0" lang="en-US" sz="1400" dirty="0"/>
          </a:p>
          <a:p>
            <a:pPr marL="0" indent="0">
              <a:lnSpc>
                <a:spcPct val="100000"/>
              </a:lnSpc>
            </a:pPr>
            <a:r>
              <a:rPr kumimoji="0" lang="en-US" sz="2400" dirty="0"/>
              <a:t>TA Office Hours:</a:t>
            </a:r>
            <a:endParaRPr kumimoji="0" lang="en-US" sz="2000" dirty="0"/>
          </a:p>
          <a:p>
            <a:pPr lvl="1">
              <a:lnSpc>
                <a:spcPct val="100000"/>
              </a:lnSpc>
            </a:pPr>
            <a:r>
              <a:rPr kumimoji="0" lang="en-US" sz="2000" dirty="0"/>
              <a:t>Help with debugging</a:t>
            </a:r>
          </a:p>
          <a:p>
            <a:pPr lvl="1">
              <a:lnSpc>
                <a:spcPct val="100000"/>
              </a:lnSpc>
            </a:pPr>
            <a:r>
              <a:rPr kumimoji="0" lang="en-US" sz="2000" dirty="0"/>
              <a:t>Bring your laptop or use lab computers</a:t>
            </a:r>
          </a:p>
          <a:p>
            <a:pPr lvl="1">
              <a:lnSpc>
                <a:spcPct val="100000"/>
              </a:lnSpc>
            </a:pPr>
            <a:r>
              <a:rPr kumimoji="0" lang="en-US" sz="2000" dirty="0"/>
              <a:t>All office hours are posted on piazza.</a:t>
            </a:r>
          </a:p>
          <a:p>
            <a:pPr lvl="1">
              <a:lnSpc>
                <a:spcPct val="100000"/>
              </a:lnSpc>
            </a:pPr>
            <a:r>
              <a:rPr kumimoji="0" lang="en-US" sz="2000" dirty="0"/>
              <a:t>Office Hours in Moore 100C and Ware College.</a:t>
            </a:r>
          </a:p>
          <a:p>
            <a:pPr lvl="1">
              <a:lnSpc>
                <a:spcPct val="100000"/>
              </a:lnSpc>
            </a:pPr>
            <a:r>
              <a:rPr kumimoji="0" lang="en-US" sz="2000" dirty="0"/>
              <a:t>Only use Piazza, office hours, or email to contact your TAs </a:t>
            </a:r>
          </a:p>
          <a:p>
            <a:pPr marL="0" indent="0">
              <a:lnSpc>
                <a:spcPct val="100000"/>
              </a:lnSpc>
            </a:pPr>
            <a:endParaRPr kumimoji="0" lang="en-US" sz="2400" dirty="0"/>
          </a:p>
          <a:p>
            <a:pPr marL="0" indent="0">
              <a:lnSpc>
                <a:spcPct val="100000"/>
              </a:lnSpc>
            </a:pPr>
            <a:r>
              <a:rPr kumimoji="0" lang="en-US" sz="2400" dirty="0"/>
              <a:t>Full details: </a:t>
            </a:r>
            <a:r>
              <a:rPr kumimoji="0" lang="en-US" sz="2000" b="1" dirty="0">
                <a:solidFill>
                  <a:schemeClr val="tx1"/>
                </a:solidFill>
                <a:latin typeface="Courier New" charset="0"/>
              </a:rPr>
              <a:t>www.cis110.com</a:t>
            </a:r>
          </a:p>
        </p:txBody>
      </p:sp>
    </p:spTree>
    <p:extLst>
      <p:ext uri="{BB962C8B-B14F-4D97-AF65-F5344CB8AC3E}">
        <p14:creationId xmlns:p14="http://schemas.microsoft.com/office/powerpoint/2010/main" val="827842772"/>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Slide Number Placeholder 3"/>
          <p:cNvSpPr>
            <a:spLocks noGrp="1"/>
          </p:cNvSpPr>
          <p:nvPr>
            <p:ph type="sldNum" sz="quarter" idx="10"/>
          </p:nvPr>
        </p:nvSpPr>
        <p:spPr>
          <a:noFill/>
        </p:spPr>
        <p:txBody>
          <a:bodyPr/>
          <a:lstStyle/>
          <a:p>
            <a:fld id="{FC6F3300-78A7-9B47-B242-68DAD71F14E8}" type="slidenum">
              <a:rPr lang="en-US" smtClean="0">
                <a:solidFill>
                  <a:srgbClr val="000000"/>
                </a:solidFill>
                <a:latin typeface="Calibri"/>
              </a:rPr>
              <a:pPr/>
              <a:t>23</a:t>
            </a:fld>
            <a:endParaRPr lang="en-US" sz="1400">
              <a:solidFill>
                <a:srgbClr val="000000"/>
              </a:solidFill>
              <a:latin typeface="Calibri"/>
            </a:endParaRPr>
          </a:p>
        </p:txBody>
      </p:sp>
      <p:sp>
        <p:nvSpPr>
          <p:cNvPr id="21507" name="Rectangle 2"/>
          <p:cNvSpPr>
            <a:spLocks noGrp="1" noChangeArrowheads="1"/>
          </p:cNvSpPr>
          <p:nvPr>
            <p:ph type="title"/>
          </p:nvPr>
        </p:nvSpPr>
        <p:spPr/>
        <p:txBody>
          <a:bodyPr/>
          <a:lstStyle/>
          <a:p>
            <a:r>
              <a:rPr kumimoji="0" lang="en-US" sz="4000" b="1" dirty="0">
                <a:solidFill>
                  <a:srgbClr val="1F497D"/>
                </a:solidFill>
              </a:rPr>
              <a:t>Grading</a:t>
            </a:r>
          </a:p>
        </p:txBody>
      </p:sp>
      <p:sp>
        <p:nvSpPr>
          <p:cNvPr id="5" name="Rectangle 3"/>
          <p:cNvSpPr txBox="1">
            <a:spLocks noChangeArrowheads="1"/>
          </p:cNvSpPr>
          <p:nvPr/>
        </p:nvSpPr>
        <p:spPr bwMode="auto">
          <a:xfrm>
            <a:off x="489627" y="736920"/>
            <a:ext cx="8435975" cy="54102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lnSpc>
                <a:spcPts val="2600"/>
              </a:lnSpc>
              <a:spcBef>
                <a:spcPct val="0"/>
              </a:spcBef>
              <a:spcAft>
                <a:spcPct val="0"/>
              </a:spcAft>
              <a:buClr>
                <a:srgbClr val="003399"/>
              </a:buClr>
              <a:buSzPct val="50000"/>
              <a:buFont typeface="Monotype Sorts" charset="2"/>
              <a:defRPr kumimoji="1">
                <a:solidFill>
                  <a:srgbClr val="003399"/>
                </a:solidFill>
                <a:latin typeface="+mn-lt"/>
                <a:ea typeface="ＭＳ Ｐゴシック" charset="-128"/>
                <a:cs typeface="ＭＳ Ｐゴシック" charset="-128"/>
              </a:defRPr>
            </a:lvl1pPr>
            <a:lvl2pPr marL="346075" indent="-231775" algn="l" rtl="0" eaLnBrk="0" fontAlgn="base" hangingPunct="0">
              <a:lnSpc>
                <a:spcPts val="2600"/>
              </a:lnSpc>
              <a:spcBef>
                <a:spcPct val="0"/>
              </a:spcBef>
              <a:spcAft>
                <a:spcPct val="0"/>
              </a:spcAft>
              <a:buClr>
                <a:schemeClr val="tx1"/>
              </a:buClr>
              <a:buSzPct val="35000"/>
              <a:buFont typeface="Monotype Sorts" charset="2"/>
              <a:buChar char="n"/>
              <a:defRPr kumimoji="1">
                <a:solidFill>
                  <a:schemeClr val="tx1"/>
                </a:solidFill>
                <a:latin typeface="+mn-lt"/>
                <a:ea typeface="ＭＳ Ｐゴシック" charset="-128"/>
              </a:defRPr>
            </a:lvl2pPr>
            <a:lvl3pPr marL="627063" indent="-166688" algn="l" rtl="0" eaLnBrk="0" fontAlgn="base" hangingPunct="0">
              <a:lnSpc>
                <a:spcPts val="2600"/>
              </a:lnSpc>
              <a:spcBef>
                <a:spcPct val="0"/>
              </a:spcBef>
              <a:spcAft>
                <a:spcPct val="0"/>
              </a:spcAft>
              <a:buClr>
                <a:schemeClr val="tx1"/>
              </a:buClr>
              <a:buSzPct val="80000"/>
              <a:buChar char="–"/>
              <a:defRPr kumimoji="1">
                <a:solidFill>
                  <a:schemeClr val="tx1"/>
                </a:solidFill>
                <a:latin typeface="+mn-lt"/>
                <a:ea typeface="ＭＳ Ｐゴシック" charset="-128"/>
              </a:defRPr>
            </a:lvl3pPr>
            <a:lvl4pPr marL="1147763" indent="-404813" algn="l" rtl="0" eaLnBrk="0" fontAlgn="base" hangingPunct="0">
              <a:lnSpc>
                <a:spcPts val="2600"/>
              </a:lnSpc>
              <a:spcBef>
                <a:spcPct val="0"/>
              </a:spcBef>
              <a:spcAft>
                <a:spcPct val="0"/>
              </a:spcAft>
              <a:buClr>
                <a:schemeClr val="tx1"/>
              </a:buClr>
              <a:buFont typeface="Wingdings" charset="2"/>
              <a:buChar char="!"/>
              <a:defRPr kumimoji="1">
                <a:solidFill>
                  <a:schemeClr val="tx1"/>
                </a:solidFill>
                <a:latin typeface="+mn-lt"/>
                <a:ea typeface="ＭＳ Ｐゴシック" charset="-128"/>
              </a:defRPr>
            </a:lvl4pPr>
            <a:lvl5pPr marL="15398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5pPr>
            <a:lvl6pPr marL="19970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6pPr>
            <a:lvl7pPr marL="24542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7pPr>
            <a:lvl8pPr marL="29114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8pPr>
            <a:lvl9pPr marL="33686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9pPr>
          </a:lstStyle>
          <a:p>
            <a:pPr marL="0" indent="0">
              <a:lnSpc>
                <a:spcPct val="100000"/>
              </a:lnSpc>
            </a:pPr>
            <a:r>
              <a:rPr kumimoji="0" lang="en-US" sz="2400" kern="0" dirty="0">
                <a:solidFill>
                  <a:schemeClr val="tx2"/>
                </a:solidFill>
              </a:rPr>
              <a:t>Grade Breakdown:</a:t>
            </a:r>
            <a:endParaRPr kumimoji="0" lang="en-US" sz="2800" b="1" kern="0" dirty="0">
              <a:solidFill>
                <a:schemeClr val="tx2"/>
              </a:solidFill>
            </a:endParaRPr>
          </a:p>
          <a:p>
            <a:pPr lvl="1">
              <a:lnSpc>
                <a:spcPct val="100000"/>
              </a:lnSpc>
            </a:pPr>
            <a:r>
              <a:rPr kumimoji="0" lang="en-US" sz="2000" kern="0" dirty="0" err="1">
                <a:solidFill>
                  <a:srgbClr val="000000"/>
                </a:solidFill>
              </a:rPr>
              <a:t>Homeworks</a:t>
            </a:r>
            <a:r>
              <a:rPr kumimoji="0" lang="en-US" sz="2000" kern="0" dirty="0">
                <a:solidFill>
                  <a:srgbClr val="000000"/>
                </a:solidFill>
              </a:rPr>
              <a:t>: 60%</a:t>
            </a:r>
          </a:p>
          <a:p>
            <a:pPr lvl="1">
              <a:lnSpc>
                <a:spcPct val="100000"/>
              </a:lnSpc>
            </a:pPr>
            <a:r>
              <a:rPr kumimoji="0" lang="en-US" sz="2000" kern="0" dirty="0">
                <a:solidFill>
                  <a:srgbClr val="000000"/>
                </a:solidFill>
              </a:rPr>
              <a:t>Exam 1: 15%</a:t>
            </a:r>
          </a:p>
          <a:p>
            <a:pPr lvl="1">
              <a:lnSpc>
                <a:spcPct val="100000"/>
              </a:lnSpc>
            </a:pPr>
            <a:r>
              <a:rPr kumimoji="0" lang="en-US" sz="2000" kern="0" dirty="0">
                <a:solidFill>
                  <a:srgbClr val="000000"/>
                </a:solidFill>
              </a:rPr>
              <a:t>Exam 2: 15%</a:t>
            </a:r>
          </a:p>
          <a:p>
            <a:pPr lvl="1">
              <a:lnSpc>
                <a:spcPct val="100000"/>
              </a:lnSpc>
            </a:pPr>
            <a:r>
              <a:rPr kumimoji="0" lang="en-US" sz="2000" kern="0" dirty="0">
                <a:solidFill>
                  <a:srgbClr val="000000"/>
                </a:solidFill>
              </a:rPr>
              <a:t>Recitation : 6.6%</a:t>
            </a:r>
          </a:p>
          <a:p>
            <a:pPr lvl="1">
              <a:lnSpc>
                <a:spcPct val="100000"/>
              </a:lnSpc>
            </a:pPr>
            <a:r>
              <a:rPr kumimoji="0" lang="en-US" sz="2000" kern="0" dirty="0">
                <a:solidFill>
                  <a:srgbClr val="000000"/>
                </a:solidFill>
              </a:rPr>
              <a:t>Lecture/Polls</a:t>
            </a:r>
            <a:r>
              <a:rPr kumimoji="0" lang="en-US" sz="2000" kern="0">
                <a:solidFill>
                  <a:srgbClr val="000000"/>
                </a:solidFill>
              </a:rPr>
              <a:t>: 3.4</a:t>
            </a:r>
            <a:r>
              <a:rPr kumimoji="0" lang="en-US" sz="2000" kern="0" dirty="0">
                <a:solidFill>
                  <a:srgbClr val="000000"/>
                </a:solidFill>
              </a:rPr>
              <a:t>%</a:t>
            </a:r>
          </a:p>
          <a:p>
            <a:pPr lvl="1">
              <a:lnSpc>
                <a:spcPct val="100000"/>
              </a:lnSpc>
            </a:pPr>
            <a:endParaRPr kumimoji="0" lang="en-US" sz="1400" kern="0" dirty="0">
              <a:solidFill>
                <a:srgbClr val="000000"/>
              </a:solidFill>
            </a:endParaRPr>
          </a:p>
          <a:p>
            <a:pPr marL="114300" lvl="1" indent="-114300">
              <a:lnSpc>
                <a:spcPct val="100000"/>
              </a:lnSpc>
              <a:buFont typeface="Monotype Sorts" charset="2"/>
              <a:buNone/>
            </a:pPr>
            <a:r>
              <a:rPr kumimoji="0" lang="en-US" sz="2400" kern="0" dirty="0">
                <a:solidFill>
                  <a:schemeClr val="tx2"/>
                </a:solidFill>
              </a:rPr>
              <a:t>Exam 1: </a:t>
            </a:r>
            <a:r>
              <a:rPr lang="en-US" sz="2400" i="1" kern="0" dirty="0"/>
              <a:t>Mon, Mar 2</a:t>
            </a:r>
            <a:r>
              <a:rPr lang="en-US" sz="2400" i="1" kern="0" baseline="30000" dirty="0"/>
              <a:t>nd</a:t>
            </a:r>
            <a:r>
              <a:rPr lang="en-US" sz="2400" i="1" kern="0" dirty="0"/>
              <a:t>   Time TBD (TENTATIVE!)</a:t>
            </a:r>
            <a:endParaRPr kumimoji="0" lang="en-US" sz="2400" kern="0" dirty="0">
              <a:solidFill>
                <a:schemeClr val="tx2"/>
              </a:solidFill>
            </a:endParaRPr>
          </a:p>
          <a:p>
            <a:pPr marL="114300" lvl="1" indent="-114300">
              <a:lnSpc>
                <a:spcPct val="100000"/>
              </a:lnSpc>
              <a:buFont typeface="Monotype Sorts" charset="2"/>
              <a:buNone/>
            </a:pPr>
            <a:endParaRPr kumimoji="0" lang="en-US" sz="2400" kern="0" dirty="0">
              <a:solidFill>
                <a:schemeClr val="tx2"/>
              </a:solidFill>
            </a:endParaRPr>
          </a:p>
          <a:p>
            <a:pPr marL="114300" lvl="1" indent="-114300">
              <a:lnSpc>
                <a:spcPct val="100000"/>
              </a:lnSpc>
              <a:buNone/>
            </a:pPr>
            <a:r>
              <a:rPr kumimoji="0" lang="en-US" sz="2400" kern="0" dirty="0">
                <a:solidFill>
                  <a:schemeClr val="tx2"/>
                </a:solidFill>
              </a:rPr>
              <a:t>Exam 2: </a:t>
            </a:r>
            <a:r>
              <a:rPr lang="en-US" sz="2400" i="1" kern="0" dirty="0"/>
              <a:t>Mon</a:t>
            </a:r>
            <a:r>
              <a:rPr lang="en-US" sz="2000" i="1" kern="0" dirty="0"/>
              <a:t>, </a:t>
            </a:r>
            <a:r>
              <a:rPr lang="en-US" sz="2400" i="1" kern="0" dirty="0"/>
              <a:t>Apr 20</a:t>
            </a:r>
            <a:r>
              <a:rPr lang="en-US" sz="2400" i="1" kern="0" baseline="30000" dirty="0"/>
              <a:t>th</a:t>
            </a:r>
            <a:r>
              <a:rPr lang="en-US" sz="2400" i="1" kern="0" dirty="0"/>
              <a:t> Time TBD (TENTATIVE!)</a:t>
            </a:r>
            <a:endParaRPr kumimoji="0" lang="en-US" sz="2400" kern="0" dirty="0">
              <a:solidFill>
                <a:schemeClr val="tx2"/>
              </a:solidFill>
            </a:endParaRPr>
          </a:p>
          <a:p>
            <a:pPr marL="114300" lvl="1" indent="-114300">
              <a:lnSpc>
                <a:spcPct val="100000"/>
              </a:lnSpc>
              <a:buFont typeface="Monotype Sorts" charset="2"/>
              <a:buNone/>
            </a:pPr>
            <a:endParaRPr kumimoji="0" lang="en-US" sz="2400" kern="0" dirty="0"/>
          </a:p>
          <a:p>
            <a:pPr lvl="1">
              <a:lnSpc>
                <a:spcPct val="100000"/>
              </a:lnSpc>
            </a:pPr>
            <a:endParaRPr kumimoji="0" lang="en-US" sz="1400" kern="0" dirty="0">
              <a:solidFill>
                <a:srgbClr val="000000"/>
              </a:solidFill>
            </a:endParaRPr>
          </a:p>
          <a:p>
            <a:pPr marL="0" indent="0">
              <a:lnSpc>
                <a:spcPct val="100000"/>
              </a:lnSpc>
            </a:pPr>
            <a:r>
              <a:rPr kumimoji="0" lang="en-US" sz="2400" kern="0" dirty="0">
                <a:solidFill>
                  <a:schemeClr val="tx2"/>
                </a:solidFill>
              </a:rPr>
              <a:t>Notes:</a:t>
            </a:r>
            <a:endParaRPr kumimoji="0" lang="en-US" sz="2800" b="1" kern="0" dirty="0">
              <a:solidFill>
                <a:schemeClr val="tx2"/>
              </a:solidFill>
            </a:endParaRPr>
          </a:p>
          <a:p>
            <a:pPr lvl="1">
              <a:lnSpc>
                <a:spcPct val="100000"/>
              </a:lnSpc>
            </a:pPr>
            <a:r>
              <a:rPr kumimoji="0" lang="en-US" sz="2000" kern="0" dirty="0"/>
              <a:t>You can check your grades on </a:t>
            </a:r>
            <a:r>
              <a:rPr kumimoji="0" lang="en-US" sz="2000" kern="0" dirty="0" err="1"/>
              <a:t>GradeScope</a:t>
            </a:r>
            <a:endParaRPr kumimoji="0" lang="en-US" sz="2000" kern="0" dirty="0">
              <a:solidFill>
                <a:schemeClr val="hlink"/>
              </a:solidFill>
            </a:endParaRPr>
          </a:p>
        </p:txBody>
      </p:sp>
    </p:spTree>
    <p:extLst>
      <p:ext uri="{BB962C8B-B14F-4D97-AF65-F5344CB8AC3E}">
        <p14:creationId xmlns:p14="http://schemas.microsoft.com/office/powerpoint/2010/main" val="199218175"/>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6" name="Rectangle 3"/>
          <p:cNvSpPr>
            <a:spLocks noGrp="1" noChangeArrowheads="1"/>
          </p:cNvSpPr>
          <p:nvPr>
            <p:ph type="body" idx="1"/>
          </p:nvPr>
        </p:nvSpPr>
        <p:spPr>
          <a:xfrm>
            <a:off x="609599" y="914400"/>
            <a:ext cx="8333091" cy="5410200"/>
          </a:xfrm>
        </p:spPr>
        <p:txBody>
          <a:bodyPr/>
          <a:lstStyle/>
          <a:p>
            <a:pPr marL="0" indent="0"/>
            <a:r>
              <a:rPr kumimoji="0" lang="en-US" sz="2400" dirty="0"/>
              <a:t>Course Website:  </a:t>
            </a:r>
            <a:r>
              <a:rPr kumimoji="0" lang="en-US" b="1" dirty="0">
                <a:solidFill>
                  <a:schemeClr val="tx1"/>
                </a:solidFill>
              </a:rPr>
              <a:t>www.cis110.com</a:t>
            </a:r>
            <a:endParaRPr kumimoji="0" lang="en-US" sz="2000" dirty="0">
              <a:solidFill>
                <a:schemeClr val="tx1"/>
              </a:solidFill>
            </a:endParaRPr>
          </a:p>
          <a:p>
            <a:pPr lvl="1"/>
            <a:r>
              <a:rPr kumimoji="0" lang="en-US" sz="2000" dirty="0"/>
              <a:t>Programming assignments and checklists</a:t>
            </a:r>
          </a:p>
          <a:p>
            <a:pPr lvl="1"/>
            <a:r>
              <a:rPr kumimoji="0" lang="en-US" sz="2000" dirty="0"/>
              <a:t>Assignment submission &amp; grades</a:t>
            </a:r>
          </a:p>
          <a:p>
            <a:pPr lvl="1"/>
            <a:r>
              <a:rPr kumimoji="0" lang="en-US" sz="2000" dirty="0"/>
              <a:t>Lecture slides</a:t>
            </a:r>
          </a:p>
          <a:p>
            <a:pPr lvl="1"/>
            <a:r>
              <a:rPr kumimoji="0" lang="en-US" sz="2000" dirty="0"/>
              <a:t>Discussion board (Piazza)</a:t>
            </a:r>
          </a:p>
          <a:p>
            <a:pPr marL="114300" lvl="1" indent="0">
              <a:buNone/>
            </a:pPr>
            <a:endParaRPr kumimoji="0" lang="en-US" sz="2400" dirty="0"/>
          </a:p>
          <a:p>
            <a:pPr marL="0" indent="0"/>
            <a:r>
              <a:rPr kumimoji="0" lang="en-US" sz="2400" dirty="0"/>
              <a:t>Textbook: </a:t>
            </a:r>
            <a:r>
              <a:rPr kumimoji="0" lang="en-US" sz="2000" dirty="0">
                <a:solidFill>
                  <a:schemeClr val="tx1"/>
                </a:solidFill>
              </a:rPr>
              <a:t>Sedgewick and Wayne  				</a:t>
            </a:r>
            <a:endParaRPr kumimoji="0" lang="en-US" sz="2000" dirty="0"/>
          </a:p>
          <a:p>
            <a:pPr marL="0" indent="0"/>
            <a:endParaRPr kumimoji="0" lang="en-US" sz="2000" dirty="0"/>
          </a:p>
          <a:p>
            <a:pPr marL="0" indent="0"/>
            <a:endParaRPr kumimoji="0" lang="en-US" dirty="0"/>
          </a:p>
          <a:p>
            <a:pPr marL="0" indent="0"/>
            <a:endParaRPr kumimoji="0" lang="en-US" dirty="0"/>
          </a:p>
          <a:p>
            <a:pPr marL="0" indent="0"/>
            <a:endParaRPr kumimoji="0" lang="en-US" dirty="0"/>
          </a:p>
          <a:p>
            <a:pPr marL="0" indent="0"/>
            <a:endParaRPr kumimoji="0" lang="en-US" dirty="0"/>
          </a:p>
          <a:p>
            <a:pPr marL="0" indent="0"/>
            <a:endParaRPr kumimoji="0" lang="en-US" dirty="0"/>
          </a:p>
        </p:txBody>
      </p:sp>
      <p:sp>
        <p:nvSpPr>
          <p:cNvPr id="23554" name="Slide Number Placeholder 3"/>
          <p:cNvSpPr>
            <a:spLocks noGrp="1"/>
          </p:cNvSpPr>
          <p:nvPr>
            <p:ph type="sldNum" sz="quarter" idx="10"/>
          </p:nvPr>
        </p:nvSpPr>
        <p:spPr>
          <a:noFill/>
        </p:spPr>
        <p:txBody>
          <a:bodyPr/>
          <a:lstStyle/>
          <a:p>
            <a:fld id="{834D505D-4217-9F46-9539-4C0A87A5EAF4}" type="slidenum">
              <a:rPr lang="en-US" smtClean="0">
                <a:solidFill>
                  <a:srgbClr val="000000"/>
                </a:solidFill>
                <a:latin typeface="Calibri"/>
              </a:rPr>
              <a:pPr/>
              <a:t>24</a:t>
            </a:fld>
            <a:endParaRPr lang="en-US" sz="1400">
              <a:solidFill>
                <a:srgbClr val="000000"/>
              </a:solidFill>
              <a:latin typeface="Calibri"/>
            </a:endParaRPr>
          </a:p>
        </p:txBody>
      </p:sp>
      <p:sp>
        <p:nvSpPr>
          <p:cNvPr id="23555" name="Rectangle 2"/>
          <p:cNvSpPr>
            <a:spLocks noGrp="1" noChangeArrowheads="1"/>
          </p:cNvSpPr>
          <p:nvPr>
            <p:ph type="title"/>
          </p:nvPr>
        </p:nvSpPr>
        <p:spPr/>
        <p:txBody>
          <a:bodyPr/>
          <a:lstStyle/>
          <a:p>
            <a:r>
              <a:rPr kumimoji="0" lang="en-US" sz="4000" b="1" dirty="0">
                <a:solidFill>
                  <a:srgbClr val="1F497D"/>
                </a:solidFill>
              </a:rPr>
              <a:t>Course Materials</a:t>
            </a:r>
          </a:p>
        </p:txBody>
      </p:sp>
      <p:sp>
        <p:nvSpPr>
          <p:cNvPr id="23561" name="Rectangle 12"/>
          <p:cNvSpPr>
            <a:spLocks noChangeArrowheads="1"/>
          </p:cNvSpPr>
          <p:nvPr/>
        </p:nvSpPr>
        <p:spPr bwMode="auto">
          <a:xfrm>
            <a:off x="3470770" y="4529890"/>
            <a:ext cx="2851862" cy="584776"/>
          </a:xfrm>
          <a:prstGeom prst="rect">
            <a:avLst/>
          </a:prstGeom>
          <a:noFill/>
          <a:ln w="9525">
            <a:noFill/>
            <a:miter lim="800000"/>
            <a:headEnd/>
            <a:tailEnd type="none" w="sm" len="sm"/>
          </a:ln>
        </p:spPr>
        <p:txBody>
          <a:bodyPr wrap="none">
            <a:prstTxWarp prst="textNoShape">
              <a:avLst/>
            </a:prstTxWarp>
            <a:spAutoFit/>
          </a:bodyPr>
          <a:lstStyle/>
          <a:p>
            <a:pPr eaLnBrk="0" fontAlgn="base" hangingPunct="0">
              <a:spcBef>
                <a:spcPct val="0"/>
              </a:spcBef>
              <a:spcAft>
                <a:spcPct val="0"/>
              </a:spcAft>
            </a:pPr>
            <a:r>
              <a:rPr lang="en-US" sz="1600" dirty="0">
                <a:solidFill>
                  <a:srgbClr val="CC0000"/>
                </a:solidFill>
                <a:latin typeface="Comic Sans MS" charset="0"/>
                <a:ea typeface="ＭＳ Ｐゴシック" charset="-128"/>
                <a:cs typeface="ＭＳ Ｐゴシック" charset="-128"/>
              </a:rPr>
              <a:t>skim before lecture;</a:t>
            </a:r>
            <a:br>
              <a:rPr lang="en-US" sz="1600" dirty="0">
                <a:solidFill>
                  <a:srgbClr val="CC0000"/>
                </a:solidFill>
                <a:latin typeface="Comic Sans MS" charset="0"/>
                <a:ea typeface="ＭＳ Ｐゴシック" charset="-128"/>
                <a:cs typeface="ＭＳ Ｐゴシック" charset="-128"/>
              </a:rPr>
            </a:br>
            <a:r>
              <a:rPr lang="en-US" sz="1600" dirty="0">
                <a:solidFill>
                  <a:srgbClr val="CC0000"/>
                </a:solidFill>
                <a:latin typeface="Comic Sans MS" charset="0"/>
                <a:ea typeface="ＭＳ Ｐゴシック" charset="-128"/>
                <a:cs typeface="ＭＳ Ｐゴシック" charset="-128"/>
              </a:rPr>
              <a:t>read thoroughly afterwards</a:t>
            </a:r>
          </a:p>
        </p:txBody>
      </p:sp>
      <p:pic>
        <p:nvPicPr>
          <p:cNvPr id="2" name="Picture 1"/>
          <p:cNvPicPr>
            <a:picLocks noChangeAspect="1"/>
          </p:cNvPicPr>
          <p:nvPr/>
        </p:nvPicPr>
        <p:blipFill>
          <a:blip r:embed="rId3"/>
          <a:stretch>
            <a:fillRect/>
          </a:stretch>
        </p:blipFill>
        <p:spPr>
          <a:xfrm>
            <a:off x="1167052" y="3445726"/>
            <a:ext cx="2092771" cy="2570971"/>
          </a:xfrm>
          <a:prstGeom prst="rect">
            <a:avLst/>
          </a:prstGeom>
        </p:spPr>
      </p:pic>
    </p:spTree>
    <p:extLst>
      <p:ext uri="{BB962C8B-B14F-4D97-AF65-F5344CB8AC3E}">
        <p14:creationId xmlns:p14="http://schemas.microsoft.com/office/powerpoint/2010/main" val="599281181"/>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Slide Number Placeholder 3"/>
          <p:cNvSpPr>
            <a:spLocks noGrp="1"/>
          </p:cNvSpPr>
          <p:nvPr>
            <p:ph type="sldNum" sz="quarter" idx="10"/>
          </p:nvPr>
        </p:nvSpPr>
        <p:spPr>
          <a:noFill/>
        </p:spPr>
        <p:txBody>
          <a:bodyPr/>
          <a:lstStyle/>
          <a:p>
            <a:fld id="{FFA74BF0-6A13-9F41-9B3E-A7DCBD977994}" type="slidenum">
              <a:rPr lang="en-US" smtClean="0">
                <a:solidFill>
                  <a:srgbClr val="000000"/>
                </a:solidFill>
                <a:latin typeface="Calibri"/>
              </a:rPr>
              <a:pPr/>
              <a:t>25</a:t>
            </a:fld>
            <a:endParaRPr lang="en-US" sz="1400">
              <a:solidFill>
                <a:srgbClr val="000000"/>
              </a:solidFill>
              <a:latin typeface="Calibri"/>
            </a:endParaRPr>
          </a:p>
        </p:txBody>
      </p:sp>
      <p:sp>
        <p:nvSpPr>
          <p:cNvPr id="27651" name="Rectangle 2"/>
          <p:cNvSpPr>
            <a:spLocks noGrp="1" noChangeArrowheads="1"/>
          </p:cNvSpPr>
          <p:nvPr>
            <p:ph type="title"/>
          </p:nvPr>
        </p:nvSpPr>
        <p:spPr/>
        <p:txBody>
          <a:bodyPr/>
          <a:lstStyle/>
          <a:p>
            <a:r>
              <a:rPr kumimoji="0" lang="en-US" sz="4000" b="1" dirty="0">
                <a:solidFill>
                  <a:srgbClr val="1F497D"/>
                </a:solidFill>
              </a:rPr>
              <a:t>Homework Programming Assignments</a:t>
            </a:r>
          </a:p>
        </p:txBody>
      </p:sp>
      <p:sp>
        <p:nvSpPr>
          <p:cNvPr id="27652" name="Rectangle 3"/>
          <p:cNvSpPr>
            <a:spLocks noGrp="1" noChangeArrowheads="1"/>
          </p:cNvSpPr>
          <p:nvPr>
            <p:ph type="body" idx="1"/>
          </p:nvPr>
        </p:nvSpPr>
        <p:spPr/>
        <p:txBody>
          <a:bodyPr/>
          <a:lstStyle/>
          <a:p>
            <a:pPr marL="0" indent="0"/>
            <a:r>
              <a:rPr kumimoji="0" lang="en-US" sz="2400" dirty="0"/>
              <a:t>Due:  </a:t>
            </a:r>
            <a:r>
              <a:rPr kumimoji="0" lang="en-US" sz="2000" dirty="0">
                <a:solidFill>
                  <a:schemeClr val="tx1"/>
                </a:solidFill>
              </a:rPr>
              <a:t>11:59pm on Tuesday/Thursday nights on </a:t>
            </a:r>
            <a:r>
              <a:rPr kumimoji="0" lang="en-US" sz="2000" dirty="0" err="1">
                <a:solidFill>
                  <a:schemeClr val="tx1"/>
                </a:solidFill>
              </a:rPr>
              <a:t>GradeScope</a:t>
            </a:r>
            <a:endParaRPr kumimoji="0" lang="en-US" sz="2000" dirty="0">
              <a:solidFill>
                <a:schemeClr val="tx1"/>
              </a:solidFill>
            </a:endParaRPr>
          </a:p>
          <a:p>
            <a:pPr>
              <a:buFont typeface="Wingdings" charset="2"/>
              <a:buChar char="u"/>
            </a:pPr>
            <a:r>
              <a:rPr kumimoji="0" lang="en-US" sz="2000" dirty="0">
                <a:solidFill>
                  <a:schemeClr val="tx1"/>
                </a:solidFill>
              </a:rPr>
              <a:t>4 late days to use throughout semester (max 2 per homework)</a:t>
            </a:r>
          </a:p>
          <a:p>
            <a:pPr>
              <a:buFont typeface="Wingdings" charset="2"/>
              <a:buChar char="u"/>
            </a:pPr>
            <a:r>
              <a:rPr kumimoji="0" lang="en-US" sz="2000" dirty="0">
                <a:solidFill>
                  <a:schemeClr val="tx1"/>
                </a:solidFill>
              </a:rPr>
              <a:t>No other late submissions allowed</a:t>
            </a:r>
          </a:p>
          <a:p>
            <a:pPr>
              <a:buFont typeface="Wingdings" charset="2"/>
              <a:buChar char="u"/>
            </a:pPr>
            <a:r>
              <a:rPr kumimoji="0" lang="en-US" sz="2000" dirty="0">
                <a:solidFill>
                  <a:schemeClr val="tx1"/>
                </a:solidFill>
              </a:rPr>
              <a:t>Lowest homework dropped (provided you earn 1/3 of possible points on each homework)</a:t>
            </a:r>
          </a:p>
          <a:p>
            <a:pPr>
              <a:buFont typeface="Wingdings" charset="2"/>
              <a:buChar char="u"/>
            </a:pPr>
            <a:r>
              <a:rPr kumimoji="0" lang="en-US" sz="2000" dirty="0">
                <a:solidFill>
                  <a:schemeClr val="tx1"/>
                </a:solidFill>
              </a:rPr>
              <a:t>See course webpage for other policies</a:t>
            </a:r>
          </a:p>
          <a:p>
            <a:pPr marL="0" indent="0"/>
            <a:endParaRPr kumimoji="0" lang="en-US" sz="2000" dirty="0">
              <a:solidFill>
                <a:schemeClr val="tx1"/>
              </a:solidFill>
            </a:endParaRPr>
          </a:p>
          <a:p>
            <a:pPr marL="0" indent="0"/>
            <a:r>
              <a:rPr kumimoji="0" lang="en-US" sz="2400" dirty="0"/>
              <a:t>Computing equipment:</a:t>
            </a:r>
          </a:p>
          <a:p>
            <a:pPr lvl="1"/>
            <a:r>
              <a:rPr kumimoji="0" lang="en-US" sz="2000" dirty="0"/>
              <a:t>Your desktop/laptop</a:t>
            </a:r>
          </a:p>
          <a:p>
            <a:pPr lvl="1"/>
            <a:r>
              <a:rPr kumimoji="0" lang="en-US" sz="2000" dirty="0"/>
              <a:t>Setting up the software will be described in HW0 (Info on Friday)</a:t>
            </a:r>
          </a:p>
          <a:p>
            <a:pPr lvl="1"/>
            <a:r>
              <a:rPr kumimoji="0" lang="en-US" sz="2000" dirty="0"/>
              <a:t>Moore computer labs </a:t>
            </a:r>
          </a:p>
          <a:p>
            <a:pPr marL="0" indent="0"/>
            <a:endParaRPr kumimoji="0" lang="en-US" sz="2000" dirty="0">
              <a:solidFill>
                <a:schemeClr val="tx1"/>
              </a:solidFill>
            </a:endParaRPr>
          </a:p>
        </p:txBody>
      </p:sp>
    </p:spTree>
    <p:extLst>
      <p:ext uri="{BB962C8B-B14F-4D97-AF65-F5344CB8AC3E}">
        <p14:creationId xmlns:p14="http://schemas.microsoft.com/office/powerpoint/2010/main" val="1193761447"/>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52399"/>
            <a:ext cx="9144000" cy="791497"/>
          </a:xfrm>
        </p:spPr>
        <p:txBody>
          <a:bodyPr/>
          <a:lstStyle/>
          <a:p>
            <a:br>
              <a:rPr lang="en-US" dirty="0"/>
            </a:br>
            <a:r>
              <a:rPr lang="en-US" sz="4000" b="1" dirty="0">
                <a:solidFill>
                  <a:schemeClr val="tx2"/>
                </a:solidFill>
              </a:rPr>
              <a:t>Advice</a:t>
            </a:r>
          </a:p>
        </p:txBody>
      </p:sp>
      <p:sp>
        <p:nvSpPr>
          <p:cNvPr id="3" name="Content Placeholder 2"/>
          <p:cNvSpPr>
            <a:spLocks noGrp="1"/>
          </p:cNvSpPr>
          <p:nvPr>
            <p:ph idx="1"/>
          </p:nvPr>
        </p:nvSpPr>
        <p:spPr>
          <a:xfrm>
            <a:off x="668593" y="1165123"/>
            <a:ext cx="7782233" cy="2595716"/>
          </a:xfrm>
        </p:spPr>
        <p:txBody>
          <a:bodyPr/>
          <a:lstStyle/>
          <a:p>
            <a:pPr>
              <a:buFont typeface="Wingdings" charset="2"/>
              <a:buChar char="u"/>
            </a:pPr>
            <a:r>
              <a:rPr lang="en-US" sz="2000" dirty="0">
                <a:solidFill>
                  <a:schemeClr val="tx1"/>
                </a:solidFill>
              </a:rPr>
              <a:t>Start on HWs early! Debugging can take time. </a:t>
            </a:r>
          </a:p>
          <a:p>
            <a:pPr>
              <a:buFont typeface="Wingdings" charset="2"/>
              <a:buChar char="u"/>
            </a:pPr>
            <a:r>
              <a:rPr lang="en-US" sz="2000" dirty="0">
                <a:solidFill>
                  <a:schemeClr val="tx1"/>
                </a:solidFill>
              </a:rPr>
              <a:t>Back up your work like crazy.</a:t>
            </a:r>
          </a:p>
          <a:p>
            <a:pPr marL="0" indent="0"/>
            <a:endParaRPr lang="en-US" sz="2000" dirty="0">
              <a:solidFill>
                <a:schemeClr val="tx1"/>
              </a:solidFill>
            </a:endParaRPr>
          </a:p>
          <a:p>
            <a:pPr>
              <a:buFont typeface="Wingdings" charset="2"/>
              <a:buChar char="u"/>
            </a:pPr>
            <a:r>
              <a:rPr lang="en-US" sz="2000" dirty="0">
                <a:solidFill>
                  <a:schemeClr val="tx1"/>
                </a:solidFill>
              </a:rPr>
              <a:t>Office hours are less crowded if you show up early in the week</a:t>
            </a:r>
          </a:p>
          <a:p>
            <a:pPr>
              <a:buFont typeface="Wingdings" charset="2"/>
              <a:buChar char="u"/>
            </a:pPr>
            <a:endParaRPr lang="en-US" sz="2000" dirty="0">
              <a:solidFill>
                <a:schemeClr val="tx1"/>
              </a:solidFill>
            </a:endParaRPr>
          </a:p>
          <a:p>
            <a:pPr>
              <a:buFont typeface="Wingdings" charset="2"/>
              <a:buChar char="u"/>
            </a:pPr>
            <a:r>
              <a:rPr lang="en-US" sz="2000" dirty="0">
                <a:solidFill>
                  <a:schemeClr val="tx1"/>
                </a:solidFill>
              </a:rPr>
              <a:t>Do not hesitate to ask for help. If you have been trying to debug something for an hour and are getting frustrated, remember that we are there to help you.</a:t>
            </a:r>
          </a:p>
          <a:p>
            <a:pPr>
              <a:buFont typeface="Wingdings" charset="2"/>
              <a:buChar char="u"/>
            </a:pPr>
            <a:endParaRPr lang="en-US" sz="2000" dirty="0">
              <a:solidFill>
                <a:schemeClr val="tx1"/>
              </a:solidFill>
            </a:endParaRPr>
          </a:p>
          <a:p>
            <a:pPr>
              <a:buFont typeface="Wingdings" charset="2"/>
              <a:buChar char="u"/>
            </a:pPr>
            <a:r>
              <a:rPr lang="en-US" sz="2000" dirty="0">
                <a:solidFill>
                  <a:schemeClr val="tx1"/>
                </a:solidFill>
              </a:rPr>
              <a:t>Your best sources for help are the instructors, the TAs and Piazza.</a:t>
            </a:r>
          </a:p>
          <a:p>
            <a:pPr>
              <a:buFont typeface="Wingdings" charset="2"/>
              <a:buChar char="u"/>
            </a:pPr>
            <a:endParaRPr lang="en-US" sz="2000" dirty="0">
              <a:solidFill>
                <a:schemeClr val="tx1"/>
              </a:solidFill>
            </a:endParaRPr>
          </a:p>
          <a:p>
            <a:pPr>
              <a:buFont typeface="Wingdings" charset="2"/>
              <a:buChar char="u"/>
            </a:pPr>
            <a:r>
              <a:rPr lang="en-US" sz="2000" dirty="0">
                <a:solidFill>
                  <a:schemeClr val="tx1"/>
                </a:solidFill>
              </a:rPr>
              <a:t>Please read and follow the collaboration policy</a:t>
            </a:r>
          </a:p>
          <a:p>
            <a:pPr>
              <a:buFont typeface="Wingdings" charset="2"/>
              <a:buChar char="u"/>
            </a:pPr>
            <a:r>
              <a:rPr lang="en-US" sz="2000" dirty="0"/>
              <a:t>Do not use Stack Overflow or other online discussion boards</a:t>
            </a:r>
          </a:p>
          <a:p>
            <a:pPr>
              <a:buFont typeface="Wingdings" charset="2"/>
              <a:buChar char="u"/>
            </a:pPr>
            <a:r>
              <a:rPr lang="en-US" sz="2000" b="1" dirty="0"/>
              <a:t>OSC + WLRC Workshop on Academic Integrity for CIS 110 Jan 22</a:t>
            </a:r>
          </a:p>
          <a:p>
            <a:pPr marL="0" indent="0"/>
            <a:endParaRPr lang="en-US" sz="2000" dirty="0">
              <a:solidFill>
                <a:schemeClr val="tx1"/>
              </a:solidFill>
            </a:endParaRPr>
          </a:p>
          <a:p>
            <a:pPr>
              <a:buFont typeface="Arial" panose="020B0604020202020204" pitchFamily="34" charset="0"/>
              <a:buChar char="•"/>
            </a:pPr>
            <a:endParaRPr lang="en-US" sz="2000" dirty="0">
              <a:solidFill>
                <a:schemeClr val="tx1"/>
              </a:solidFill>
            </a:endParaRPr>
          </a:p>
          <a:p>
            <a:endParaRPr lang="en-US" dirty="0"/>
          </a:p>
          <a:p>
            <a:endParaRPr lang="en-US" dirty="0"/>
          </a:p>
        </p:txBody>
      </p:sp>
      <p:sp>
        <p:nvSpPr>
          <p:cNvPr id="4" name="Slide Number Placeholder 3"/>
          <p:cNvSpPr>
            <a:spLocks noGrp="1"/>
          </p:cNvSpPr>
          <p:nvPr>
            <p:ph type="sldNum" sz="quarter" idx="10"/>
          </p:nvPr>
        </p:nvSpPr>
        <p:spPr/>
        <p:txBody>
          <a:bodyPr/>
          <a:lstStyle/>
          <a:p>
            <a:pPr>
              <a:defRPr/>
            </a:pPr>
            <a:fld id="{4014B966-DFF4-3E43-AB63-71A75CEB9CE2}" type="slidenum">
              <a:rPr lang="en-US" smtClean="0">
                <a:solidFill>
                  <a:srgbClr val="000000"/>
                </a:solidFill>
                <a:latin typeface="Calibri"/>
              </a:rPr>
              <a:pPr>
                <a:defRPr/>
              </a:pPr>
              <a:t>26</a:t>
            </a:fld>
            <a:endParaRPr lang="en-US" sz="1400">
              <a:solidFill>
                <a:srgbClr val="000000"/>
              </a:solidFill>
              <a:latin typeface="Calibri"/>
            </a:endParaRPr>
          </a:p>
        </p:txBody>
      </p:sp>
    </p:spTree>
    <p:extLst>
      <p:ext uri="{BB962C8B-B14F-4D97-AF65-F5344CB8AC3E}">
        <p14:creationId xmlns:p14="http://schemas.microsoft.com/office/powerpoint/2010/main" val="9537905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Computing: internet, e-mail, network…</a:t>
            </a:r>
          </a:p>
        </p:txBody>
      </p:sp>
      <p:pic>
        <p:nvPicPr>
          <p:cNvPr id="4" name="Picture 2"/>
          <p:cNvPicPr>
            <a:picLocks noChangeAspect="1" noChangeArrowheads="1"/>
          </p:cNvPicPr>
          <p:nvPr/>
        </p:nvPicPr>
        <p:blipFill>
          <a:blip r:embed="rId2" cstate="print"/>
          <a:srcRect/>
          <a:stretch>
            <a:fillRect/>
          </a:stretch>
        </p:blipFill>
        <p:spPr bwMode="auto">
          <a:xfrm>
            <a:off x="609600" y="2209800"/>
            <a:ext cx="4762500" cy="3190875"/>
          </a:xfrm>
          <a:prstGeom prst="rect">
            <a:avLst/>
          </a:prstGeom>
          <a:noFill/>
          <a:ln w="9525">
            <a:noFill/>
            <a:miter lim="800000"/>
            <a:headEnd/>
            <a:tailEnd/>
          </a:ln>
        </p:spPr>
      </p:pic>
      <p:pic>
        <p:nvPicPr>
          <p:cNvPr id="5" name="Picture 3"/>
          <p:cNvPicPr>
            <a:picLocks noChangeAspect="1" noChangeArrowheads="1"/>
          </p:cNvPicPr>
          <p:nvPr/>
        </p:nvPicPr>
        <p:blipFill>
          <a:blip r:embed="rId3" cstate="print"/>
          <a:srcRect/>
          <a:stretch>
            <a:fillRect/>
          </a:stretch>
        </p:blipFill>
        <p:spPr bwMode="auto">
          <a:xfrm>
            <a:off x="6096000" y="1828800"/>
            <a:ext cx="2143125" cy="2143125"/>
          </a:xfrm>
          <a:prstGeom prst="rect">
            <a:avLst/>
          </a:prstGeom>
          <a:noFill/>
          <a:ln w="9525">
            <a:noFill/>
            <a:miter lim="800000"/>
            <a:headEnd/>
            <a:tailEnd/>
          </a:ln>
        </p:spPr>
      </p:pic>
      <p:pic>
        <p:nvPicPr>
          <p:cNvPr id="6" name="Picture 12"/>
          <p:cNvPicPr>
            <a:picLocks noChangeAspect="1" noChangeArrowheads="1"/>
          </p:cNvPicPr>
          <p:nvPr/>
        </p:nvPicPr>
        <p:blipFill>
          <a:blip r:embed="rId4" cstate="print"/>
          <a:srcRect/>
          <a:stretch>
            <a:fillRect/>
          </a:stretch>
        </p:blipFill>
        <p:spPr bwMode="auto">
          <a:xfrm>
            <a:off x="5943600" y="4648200"/>
            <a:ext cx="2619375" cy="1743075"/>
          </a:xfrm>
          <a:prstGeom prst="rect">
            <a:avLst/>
          </a:prstGeom>
          <a:noFill/>
          <a:ln w="9525">
            <a:noFill/>
            <a:miter lim="800000"/>
            <a:headEnd/>
            <a:tailEnd/>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Computing: Productivity…</a:t>
            </a:r>
          </a:p>
        </p:txBody>
      </p:sp>
      <p:pic>
        <p:nvPicPr>
          <p:cNvPr id="4" name="Picture 6"/>
          <p:cNvPicPr>
            <a:picLocks noChangeAspect="1" noChangeArrowheads="1"/>
          </p:cNvPicPr>
          <p:nvPr/>
        </p:nvPicPr>
        <p:blipFill>
          <a:blip r:embed="rId2" cstate="print"/>
          <a:srcRect/>
          <a:stretch>
            <a:fillRect/>
          </a:stretch>
        </p:blipFill>
        <p:spPr bwMode="auto">
          <a:xfrm>
            <a:off x="990600" y="2667000"/>
            <a:ext cx="2867025" cy="1600200"/>
          </a:xfrm>
          <a:prstGeom prst="rect">
            <a:avLst/>
          </a:prstGeom>
          <a:noFill/>
          <a:ln w="9525">
            <a:noFill/>
            <a:miter lim="800000"/>
            <a:headEnd/>
            <a:tailEnd/>
          </a:ln>
        </p:spPr>
      </p:pic>
      <p:pic>
        <p:nvPicPr>
          <p:cNvPr id="5" name="Content Placeholder 4"/>
          <p:cNvPicPr>
            <a:picLocks noGrp="1" noChangeAspect="1" noChangeArrowheads="1"/>
          </p:cNvPicPr>
          <p:nvPr>
            <p:ph idx="1"/>
          </p:nvPr>
        </p:nvPicPr>
        <p:blipFill>
          <a:blip r:embed="rId3" cstate="print"/>
          <a:srcRect/>
          <a:stretch>
            <a:fillRect/>
          </a:stretch>
        </p:blipFill>
        <p:spPr bwMode="auto">
          <a:xfrm>
            <a:off x="5334000" y="2438400"/>
            <a:ext cx="2466975" cy="1847850"/>
          </a:xfrm>
          <a:prstGeom prst="rect">
            <a:avLst/>
          </a:prstGeom>
          <a:noFill/>
          <a:ln w="9525">
            <a:noFill/>
            <a:miter lim="800000"/>
            <a:headEnd/>
            <a:tailEnd/>
          </a:ln>
        </p:spPr>
      </p:pic>
      <p:pic>
        <p:nvPicPr>
          <p:cNvPr id="3075" name="Picture 3"/>
          <p:cNvPicPr>
            <a:picLocks noChangeAspect="1" noChangeArrowheads="1"/>
          </p:cNvPicPr>
          <p:nvPr/>
        </p:nvPicPr>
        <p:blipFill>
          <a:blip r:embed="rId4" cstate="print"/>
          <a:srcRect/>
          <a:stretch>
            <a:fillRect/>
          </a:stretch>
        </p:blipFill>
        <p:spPr bwMode="auto">
          <a:xfrm>
            <a:off x="1600200" y="4572000"/>
            <a:ext cx="2581275" cy="1771650"/>
          </a:xfrm>
          <a:prstGeom prst="rect">
            <a:avLst/>
          </a:prstGeom>
          <a:noFill/>
          <a:ln w="9525">
            <a:noFill/>
            <a:miter lim="800000"/>
            <a:headEnd/>
            <a:tailEnd/>
          </a:ln>
        </p:spPr>
      </p:pic>
      <p:pic>
        <p:nvPicPr>
          <p:cNvPr id="3076" name="Picture 4"/>
          <p:cNvPicPr>
            <a:picLocks noChangeAspect="1" noChangeArrowheads="1"/>
          </p:cNvPicPr>
          <p:nvPr/>
        </p:nvPicPr>
        <p:blipFill>
          <a:blip r:embed="rId5" cstate="print"/>
          <a:srcRect/>
          <a:stretch>
            <a:fillRect/>
          </a:stretch>
        </p:blipFill>
        <p:spPr bwMode="auto">
          <a:xfrm>
            <a:off x="4800600" y="4648200"/>
            <a:ext cx="2743200" cy="1666875"/>
          </a:xfrm>
          <a:prstGeom prst="rect">
            <a:avLst/>
          </a:prstGeom>
          <a:noFill/>
          <a:ln w="9525">
            <a:noFill/>
            <a:miter lim="800000"/>
            <a:headEnd/>
            <a:tailEnd/>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30900" y="6003005"/>
            <a:ext cx="2092531" cy="115442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itle 1"/>
          <p:cNvSpPr txBox="1">
            <a:spLocks/>
          </p:cNvSpPr>
          <p:nvPr/>
        </p:nvSpPr>
        <p:spPr>
          <a:xfrm>
            <a:off x="609600" y="427038"/>
            <a:ext cx="8229600" cy="1143000"/>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tx1"/>
                </a:solidFill>
                <a:effectLst/>
                <a:uLnTx/>
                <a:uFillTx/>
                <a:latin typeface="+mj-lt"/>
                <a:ea typeface="+mj-ea"/>
                <a:cs typeface="+mj-cs"/>
              </a:rPr>
              <a:t>Computing: Entertainment…</a:t>
            </a:r>
          </a:p>
        </p:txBody>
      </p:sp>
      <p:pic>
        <p:nvPicPr>
          <p:cNvPr id="5" name="Picture 13"/>
          <p:cNvPicPr>
            <a:picLocks noChangeAspect="1" noChangeArrowheads="1"/>
          </p:cNvPicPr>
          <p:nvPr/>
        </p:nvPicPr>
        <p:blipFill>
          <a:blip r:embed="rId2" cstate="print"/>
          <a:srcRect/>
          <a:stretch>
            <a:fillRect/>
          </a:stretch>
        </p:blipFill>
        <p:spPr bwMode="auto">
          <a:xfrm>
            <a:off x="457200" y="1752600"/>
            <a:ext cx="1743075" cy="2619375"/>
          </a:xfrm>
          <a:prstGeom prst="rect">
            <a:avLst/>
          </a:prstGeom>
          <a:noFill/>
          <a:ln w="9525">
            <a:noFill/>
            <a:miter lim="800000"/>
            <a:headEnd/>
            <a:tailEnd/>
          </a:ln>
        </p:spPr>
      </p:pic>
      <p:pic>
        <p:nvPicPr>
          <p:cNvPr id="6" name="Picture 7"/>
          <p:cNvPicPr>
            <a:picLocks noChangeAspect="1" noChangeArrowheads="1"/>
          </p:cNvPicPr>
          <p:nvPr/>
        </p:nvPicPr>
        <p:blipFill>
          <a:blip r:embed="rId3" cstate="print"/>
          <a:srcRect/>
          <a:stretch>
            <a:fillRect/>
          </a:stretch>
        </p:blipFill>
        <p:spPr bwMode="auto">
          <a:xfrm>
            <a:off x="5867400" y="1905000"/>
            <a:ext cx="2390775" cy="1914525"/>
          </a:xfrm>
          <a:prstGeom prst="rect">
            <a:avLst/>
          </a:prstGeom>
          <a:noFill/>
          <a:ln w="9525">
            <a:noFill/>
            <a:miter lim="800000"/>
            <a:headEnd/>
            <a:tailEnd/>
          </a:ln>
        </p:spPr>
      </p:pic>
      <p:pic>
        <p:nvPicPr>
          <p:cNvPr id="1026" name="Picture 2"/>
          <p:cNvPicPr>
            <a:picLocks noChangeAspect="1" noChangeArrowheads="1"/>
          </p:cNvPicPr>
          <p:nvPr/>
        </p:nvPicPr>
        <p:blipFill>
          <a:blip r:embed="rId4" cstate="print"/>
          <a:srcRect/>
          <a:stretch>
            <a:fillRect/>
          </a:stretch>
        </p:blipFill>
        <p:spPr bwMode="auto">
          <a:xfrm>
            <a:off x="2667000" y="2819400"/>
            <a:ext cx="2466975" cy="1847850"/>
          </a:xfrm>
          <a:prstGeom prst="rect">
            <a:avLst/>
          </a:prstGeom>
          <a:noFill/>
          <a:ln w="9525">
            <a:noFill/>
            <a:miter lim="800000"/>
            <a:headEnd/>
            <a:tailEnd/>
          </a:ln>
        </p:spPr>
      </p:pic>
      <p:pic>
        <p:nvPicPr>
          <p:cNvPr id="1027" name="Picture 3"/>
          <p:cNvPicPr>
            <a:picLocks noGrp="1" noChangeAspect="1" noChangeArrowheads="1"/>
          </p:cNvPicPr>
          <p:nvPr>
            <p:ph idx="1"/>
          </p:nvPr>
        </p:nvPicPr>
        <p:blipFill>
          <a:blip r:embed="rId5" cstate="print"/>
          <a:srcRect/>
          <a:stretch>
            <a:fillRect/>
          </a:stretch>
        </p:blipFill>
        <p:spPr bwMode="auto">
          <a:xfrm>
            <a:off x="381000" y="5029200"/>
            <a:ext cx="3057525" cy="1495425"/>
          </a:xfrm>
          <a:prstGeom prst="rect">
            <a:avLst/>
          </a:prstGeom>
          <a:noFill/>
          <a:ln w="9525">
            <a:noFill/>
            <a:miter lim="800000"/>
            <a:headEnd/>
            <a:tailEnd/>
          </a:ln>
        </p:spPr>
      </p:pic>
      <p:pic>
        <p:nvPicPr>
          <p:cNvPr id="1028" name="Picture 4"/>
          <p:cNvPicPr>
            <a:picLocks noChangeAspect="1" noChangeArrowheads="1"/>
          </p:cNvPicPr>
          <p:nvPr/>
        </p:nvPicPr>
        <p:blipFill>
          <a:blip r:embed="rId6" cstate="print"/>
          <a:srcRect/>
          <a:stretch>
            <a:fillRect/>
          </a:stretch>
        </p:blipFill>
        <p:spPr bwMode="auto">
          <a:xfrm>
            <a:off x="5486400" y="4191000"/>
            <a:ext cx="3251624" cy="2433637"/>
          </a:xfrm>
          <a:prstGeom prst="rect">
            <a:avLst/>
          </a:prstGeom>
          <a:noFill/>
          <a:ln w="9525">
            <a:noFill/>
            <a:miter lim="800000"/>
            <a:headEnd/>
            <a:tailEnd/>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230900" y="6003005"/>
            <a:ext cx="2092531" cy="115442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normAutofit fontScale="90000"/>
          </a:bodyPr>
          <a:lstStyle/>
          <a:p>
            <a:pPr lvl="0"/>
            <a:r>
              <a:rPr lang="en-US" sz="4900" dirty="0"/>
              <a:t>Computing</a:t>
            </a:r>
            <a:r>
              <a:rPr lang="en-US" dirty="0"/>
              <a:t>: Entertainment…</a:t>
            </a:r>
            <a:br>
              <a:rPr lang="en-US" dirty="0"/>
            </a:br>
            <a:endParaRPr lang="en-US" dirty="0"/>
          </a:p>
        </p:txBody>
      </p:sp>
      <p:pic>
        <p:nvPicPr>
          <p:cNvPr id="5" name="Picture 14"/>
          <p:cNvPicPr>
            <a:picLocks noChangeAspect="1" noChangeArrowheads="1"/>
          </p:cNvPicPr>
          <p:nvPr/>
        </p:nvPicPr>
        <p:blipFill>
          <a:blip r:embed="rId2" cstate="print"/>
          <a:srcRect/>
          <a:stretch>
            <a:fillRect/>
          </a:stretch>
        </p:blipFill>
        <p:spPr bwMode="auto">
          <a:xfrm>
            <a:off x="618066" y="1560722"/>
            <a:ext cx="2143125" cy="2143125"/>
          </a:xfrm>
          <a:prstGeom prst="rect">
            <a:avLst/>
          </a:prstGeom>
          <a:noFill/>
          <a:ln w="9525">
            <a:noFill/>
            <a:miter lim="800000"/>
            <a:headEnd/>
            <a:tailEnd/>
          </a:ln>
        </p:spPr>
      </p:pic>
      <p:pic>
        <p:nvPicPr>
          <p:cNvPr id="6" name="Picture 15"/>
          <p:cNvPicPr>
            <a:picLocks noChangeAspect="1" noChangeArrowheads="1"/>
          </p:cNvPicPr>
          <p:nvPr/>
        </p:nvPicPr>
        <p:blipFill>
          <a:blip r:embed="rId3" cstate="print"/>
          <a:srcRect/>
          <a:stretch>
            <a:fillRect/>
          </a:stretch>
        </p:blipFill>
        <p:spPr bwMode="auto">
          <a:xfrm>
            <a:off x="3657600" y="4114800"/>
            <a:ext cx="2143125" cy="2143125"/>
          </a:xfrm>
          <a:prstGeom prst="rect">
            <a:avLst/>
          </a:prstGeom>
          <a:noFill/>
          <a:ln w="9525">
            <a:noFill/>
            <a:miter lim="800000"/>
            <a:headEnd/>
            <a:tailEnd/>
          </a:ln>
        </p:spPr>
      </p:pic>
      <p:pic>
        <p:nvPicPr>
          <p:cNvPr id="2051" name="Picture 3"/>
          <p:cNvPicPr>
            <a:picLocks noChangeAspect="1" noChangeArrowheads="1"/>
          </p:cNvPicPr>
          <p:nvPr/>
        </p:nvPicPr>
        <p:blipFill>
          <a:blip r:embed="rId4" cstate="print"/>
          <a:srcRect/>
          <a:stretch>
            <a:fillRect/>
          </a:stretch>
        </p:blipFill>
        <p:spPr bwMode="auto">
          <a:xfrm>
            <a:off x="6591947" y="4326466"/>
            <a:ext cx="2447925" cy="1866900"/>
          </a:xfrm>
          <a:prstGeom prst="rect">
            <a:avLst/>
          </a:prstGeom>
          <a:noFill/>
          <a:ln w="9525">
            <a:noFill/>
            <a:miter lim="800000"/>
            <a:headEnd/>
            <a:tailEnd/>
          </a:ln>
        </p:spPr>
      </p:pic>
      <p:pic>
        <p:nvPicPr>
          <p:cNvPr id="2052" name="Picture 4"/>
          <p:cNvPicPr>
            <a:picLocks noChangeAspect="1" noChangeArrowheads="1"/>
          </p:cNvPicPr>
          <p:nvPr/>
        </p:nvPicPr>
        <p:blipFill>
          <a:blip r:embed="rId5" cstate="print"/>
          <a:srcRect/>
          <a:stretch>
            <a:fillRect/>
          </a:stretch>
        </p:blipFill>
        <p:spPr bwMode="auto">
          <a:xfrm>
            <a:off x="304799" y="4326466"/>
            <a:ext cx="2962275" cy="1543050"/>
          </a:xfrm>
          <a:prstGeom prst="rect">
            <a:avLst/>
          </a:prstGeom>
          <a:noFill/>
          <a:ln w="9525">
            <a:noFill/>
            <a:miter lim="800000"/>
            <a:headEnd/>
            <a:tailEnd/>
          </a:ln>
        </p:spPr>
      </p:pic>
      <p:pic>
        <p:nvPicPr>
          <p:cNvPr id="1026" name="Picture 2" descr="http://proplayerinsiders.com/wp-content/uploads/2014/06/richard-sherman.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077413" y="1591733"/>
            <a:ext cx="1959006" cy="1996439"/>
          </a:xfrm>
          <a:prstGeom prst="rect">
            <a:avLst/>
          </a:prstGeom>
          <a:noFill/>
          <a:extLst>
            <a:ext uri="{909E8E84-426E-40dd-AFC4-6F175D3DCCD1}">
              <a14:hiddenFill xmlns="" xmlns:a14="http://schemas.microsoft.com/office/drawing/2010/main">
                <a:solidFill>
                  <a:srgbClr val="FFFFFF"/>
                </a:solidFill>
              </a14:hiddenFill>
            </a:ext>
          </a:extLst>
        </p:spPr>
      </p:pic>
      <p:pic>
        <p:nvPicPr>
          <p:cNvPr id="3" name="Picture 2" descr="http://screenshots.en.sftcdn.net/en/scrn/189000/189271/minecraft-10-700x393.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34543" y="1591733"/>
            <a:ext cx="3257404" cy="1828800"/>
          </a:xfrm>
          <a:prstGeom prst="rect">
            <a:avLst/>
          </a:prstGeom>
          <a:noFill/>
          <a:extLst>
            <a:ext uri="{909E8E84-426E-40dd-AFC4-6F175D3DCCD1}">
              <a14:hiddenFill xmlns="" xmlns:a14="http://schemas.microsoft.com/office/drawing/2010/main">
                <a:solidFill>
                  <a:srgbClr val="FFFFFF"/>
                </a:solidFill>
              </a14:hiddenFill>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r="24650" b="22840"/>
          <a:stretch/>
        </p:blipFill>
        <p:spPr bwMode="auto">
          <a:xfrm>
            <a:off x="-81897" y="-76200"/>
            <a:ext cx="9225898" cy="6934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6" name="Title 5"/>
          <p:cNvSpPr>
            <a:spLocks noGrp="1"/>
          </p:cNvSpPr>
          <p:nvPr>
            <p:ph type="ctrTitle"/>
          </p:nvPr>
        </p:nvSpPr>
        <p:spPr>
          <a:xfrm>
            <a:off x="715682" y="2070661"/>
            <a:ext cx="7772400" cy="1470025"/>
          </a:xfrm>
        </p:spPr>
        <p:txBody>
          <a:bodyPr>
            <a:noAutofit/>
          </a:bodyPr>
          <a:lstStyle/>
          <a:p>
            <a:pPr marL="0" indent="0"/>
            <a:r>
              <a:rPr lang="en-US" dirty="0">
                <a:ln w="18415" cmpd="sng">
                  <a:solidFill>
                    <a:srgbClr val="FFFFFF"/>
                  </a:solidFill>
                  <a:prstDash val="solid"/>
                </a:ln>
                <a:solidFill>
                  <a:srgbClr val="FFFFFF"/>
                </a:solidFill>
                <a:effectLst>
                  <a:outerShdw blurRad="63500" dir="3600000" algn="tl" rotWithShape="0">
                    <a:srgbClr val="000000">
                      <a:alpha val="70000"/>
                    </a:srgbClr>
                  </a:outerShdw>
                </a:effectLst>
              </a:rPr>
              <a:t>“Computer science is no more about computers than astronomy is about telescopes”</a:t>
            </a:r>
          </a:p>
        </p:txBody>
      </p:sp>
      <p:sp>
        <p:nvSpPr>
          <p:cNvPr id="3" name="Content Placeholder 2"/>
          <p:cNvSpPr>
            <a:spLocks noGrp="1"/>
          </p:cNvSpPr>
          <p:nvPr>
            <p:ph type="subTitle" idx="1"/>
          </p:nvPr>
        </p:nvSpPr>
        <p:spPr/>
        <p:txBody>
          <a:bodyPr>
            <a:normAutofit/>
          </a:bodyPr>
          <a:lstStyle/>
          <a:p>
            <a:endParaRPr lang="en-US" dirty="0"/>
          </a:p>
          <a:p>
            <a:pPr marL="0" indent="0">
              <a:buNone/>
            </a:pPr>
            <a:r>
              <a:rPr lang="en-US" dirty="0">
                <a:solidFill>
                  <a:srgbClr val="FFFFFF"/>
                </a:solidFill>
              </a:rPr>
              <a:t>- </a:t>
            </a:r>
            <a:r>
              <a:rPr lang="en-US" dirty="0" err="1">
                <a:solidFill>
                  <a:srgbClr val="FFFFFF"/>
                </a:solidFill>
              </a:rPr>
              <a:t>Edsger</a:t>
            </a:r>
            <a:r>
              <a:rPr lang="en-US" dirty="0">
                <a:solidFill>
                  <a:srgbClr val="FFFFFF"/>
                </a:solidFill>
              </a:rPr>
              <a:t> </a:t>
            </a:r>
            <a:r>
              <a:rPr lang="en-US" dirty="0" err="1">
                <a:solidFill>
                  <a:srgbClr val="FFFFFF"/>
                </a:solidFill>
              </a:rPr>
              <a:t>Dijkstra</a:t>
            </a:r>
            <a:endParaRPr lang="en-US" dirty="0">
              <a:solidFill>
                <a:srgbClr val="FFFFFF"/>
              </a:solidFill>
            </a:endParaRPr>
          </a:p>
        </p:txBody>
      </p:sp>
    </p:spTree>
    <p:extLst>
      <p:ext uri="{BB962C8B-B14F-4D97-AF65-F5344CB8AC3E}">
        <p14:creationId xmlns:p14="http://schemas.microsoft.com/office/powerpoint/2010/main" val="2406030427"/>
      </p:ext>
    </p:extLst>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xmlns:p14="http://schemas.microsoft.com/office/powerpoint/2010/main" spd="slow" advTm="1000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Cutting Edge Computer Science</a:t>
            </a:r>
          </a:p>
        </p:txBody>
      </p:sp>
      <p:sp>
        <p:nvSpPr>
          <p:cNvPr id="5" name="Subtitle 4"/>
          <p:cNvSpPr>
            <a:spLocks noGrp="1"/>
          </p:cNvSpPr>
          <p:nvPr>
            <p:ph type="subTitle" idx="1"/>
          </p:nvPr>
        </p:nvSpPr>
        <p:spPr/>
        <p:txBody>
          <a:bodyPr/>
          <a:lstStyle/>
          <a:p>
            <a:endParaRPr lang="en-US"/>
          </a:p>
        </p:txBody>
      </p:sp>
    </p:spTree>
    <p:extLst>
      <p:ext uri="{BB962C8B-B14F-4D97-AF65-F5344CB8AC3E}">
        <p14:creationId xmlns:p14="http://schemas.microsoft.com/office/powerpoint/2010/main" val="18765382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30900" y="6003005"/>
            <a:ext cx="2092531" cy="115442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2050" name="Picture 2"/>
          <p:cNvPicPr>
            <a:picLocks noChangeAspect="1" noChangeArrowheads="1"/>
          </p:cNvPicPr>
          <p:nvPr/>
        </p:nvPicPr>
        <p:blipFill>
          <a:blip r:embed="rId2" cstate="print"/>
          <a:srcRect/>
          <a:stretch>
            <a:fillRect/>
          </a:stretch>
        </p:blipFill>
        <p:spPr bwMode="auto">
          <a:xfrm>
            <a:off x="0" y="0"/>
            <a:ext cx="9144000" cy="7157429"/>
          </a:xfrm>
          <a:prstGeom prst="rect">
            <a:avLst/>
          </a:prstGeom>
          <a:noFill/>
          <a:ln w="9525">
            <a:noFill/>
            <a:miter lim="800000"/>
            <a:headEnd/>
            <a:tailEnd/>
          </a:ln>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Blank Presentatio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New Roman" charset="0"/>
            <a:ea typeface="ＭＳ Ｐゴシック"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New Roman" charset="0"/>
            <a:ea typeface="ＭＳ Ｐゴシック" charset="0"/>
          </a:defRPr>
        </a:defPPr>
      </a:lstStyle>
    </a:lnDef>
  </a:objectDefaults>
  <a:extraClrSchemeLst>
    <a:extraClrScheme>
      <a:clrScheme name="Blank Presentation.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Blank Presentation.pot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introc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triangl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200" b="0" i="0" u="none" strike="noStrike" cap="none" normalizeH="0" baseline="0">
            <a:ln>
              <a:noFill/>
            </a:ln>
            <a:solidFill>
              <a:schemeClr val="tx1"/>
            </a:solidFill>
            <a:effectLst/>
            <a:latin typeface="Comic Sans MS" charset="0"/>
            <a:ea typeface="ＭＳ Ｐゴシック" charset="-128"/>
            <a:cs typeface="ＭＳ Ｐゴシック"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triangl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200" b="0" i="0" u="none" strike="noStrike" cap="none" normalizeH="0" baseline="0">
            <a:ln>
              <a:noFill/>
            </a:ln>
            <a:solidFill>
              <a:schemeClr val="tx1"/>
            </a:solidFill>
            <a:effectLst/>
            <a:latin typeface="Comic Sans MS" charset="0"/>
            <a:ea typeface="ＭＳ Ｐゴシック" charset="-128"/>
            <a:cs typeface="ＭＳ Ｐゴシック" charset="-128"/>
          </a:defRPr>
        </a:defPPr>
      </a:lstStyle>
    </a:lnDef>
  </a:objectDefaults>
  <a:extraClrSchemeLst>
    <a:extraClrScheme>
      <a:clrScheme name="introcs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clrMap bg1="lt1" tx1="dk1" bg2="lt2" tx2="dk2" accent1="accent1" accent2="accent2" accent3="accent3" accent4="accent4" accent5="accent5" accent6="accent6" hlink="hlink" folHlink="folHlink"/>
    </a:extraClrScheme>
    <a:extraClrScheme>
      <a:clrScheme name="introcs 2">
        <a:dk1>
          <a:srgbClr val="800000"/>
        </a:dk1>
        <a:lt1>
          <a:srgbClr val="FFFFFF"/>
        </a:lt1>
        <a:dk2>
          <a:srgbClr val="000000"/>
        </a:dk2>
        <a:lt2>
          <a:srgbClr val="FFFFCC"/>
        </a:lt2>
        <a:accent1>
          <a:srgbClr val="000000"/>
        </a:accent1>
        <a:accent2>
          <a:srgbClr val="000099"/>
        </a:accent2>
        <a:accent3>
          <a:srgbClr val="AAAAAA"/>
        </a:accent3>
        <a:accent4>
          <a:srgbClr val="DADADA"/>
        </a:accent4>
        <a:accent5>
          <a:srgbClr val="AAAAAA"/>
        </a:accent5>
        <a:accent6>
          <a:srgbClr val="00008A"/>
        </a:accent6>
        <a:hlink>
          <a:srgbClr val="800000"/>
        </a:hlink>
        <a:folHlink>
          <a:srgbClr val="000000"/>
        </a:folHlink>
      </a:clrScheme>
      <a:clrMap bg1="dk2" tx1="lt1" bg2="dk1" tx2="lt2" accent1="accent1" accent2="accent2" accent3="accent3" accent4="accent4" accent5="accent5" accent6="accent6" hlink="hlink" folHlink="folHlink"/>
    </a:extraClrScheme>
    <a:extraClrScheme>
      <a:clrScheme name="introcs 3">
        <a:dk1>
          <a:srgbClr val="000000"/>
        </a:dk1>
        <a:lt1>
          <a:srgbClr val="FFFFFF"/>
        </a:lt1>
        <a:dk2>
          <a:srgbClr val="000000"/>
        </a:dk2>
        <a:lt2>
          <a:srgbClr val="CBCBCB"/>
        </a:lt2>
        <a:accent1>
          <a:srgbClr val="C0C0C0"/>
        </a:accent1>
        <a:accent2>
          <a:srgbClr val="DDDDDD"/>
        </a:accent2>
        <a:accent3>
          <a:srgbClr val="FFFFFF"/>
        </a:accent3>
        <a:accent4>
          <a:srgbClr val="000000"/>
        </a:accent4>
        <a:accent5>
          <a:srgbClr val="DCDCDC"/>
        </a:accent5>
        <a:accent6>
          <a:srgbClr val="C8C8C8"/>
        </a:accent6>
        <a:hlink>
          <a:srgbClr val="5F5F5F"/>
        </a:hlink>
        <a:folHlink>
          <a:srgbClr val="DDDDDD"/>
        </a:folHlink>
      </a:clrScheme>
      <a:clrMap bg1="lt1" tx1="dk1" bg2="lt2" tx2="dk2" accent1="accent1" accent2="accent2" accent3="accent3" accent4="accent4" accent5="accent5" accent6="accent6" hlink="hlink" folHlink="folHlink"/>
    </a:extraClrScheme>
    <a:extraClrScheme>
      <a:clrScheme name="introcs 4">
        <a:dk1>
          <a:srgbClr val="000000"/>
        </a:dk1>
        <a:lt1>
          <a:srgbClr val="FFFFFF"/>
        </a:lt1>
        <a:dk2>
          <a:srgbClr val="336699"/>
        </a:dk2>
        <a:lt2>
          <a:srgbClr val="010000"/>
        </a:lt2>
        <a:accent1>
          <a:srgbClr val="CCECFF"/>
        </a:accent1>
        <a:accent2>
          <a:srgbClr val="FFFFCC"/>
        </a:accent2>
        <a:accent3>
          <a:srgbClr val="FFFFFF"/>
        </a:accent3>
        <a:accent4>
          <a:srgbClr val="000000"/>
        </a:accent4>
        <a:accent5>
          <a:srgbClr val="E2F4FF"/>
        </a:accent5>
        <a:accent6>
          <a:srgbClr val="E7E7B9"/>
        </a:accent6>
        <a:hlink>
          <a:srgbClr val="FF6600"/>
        </a:hlink>
        <a:folHlink>
          <a:srgbClr val="FFFFCC"/>
        </a:folHlink>
      </a:clrScheme>
      <a:clrMap bg1="lt1" tx1="dk1" bg2="lt2" tx2="dk2" accent1="accent1" accent2="accent2" accent3="accent3" accent4="accent4" accent5="accent5" accent6="accent6" hlink="hlink" folHlink="folHlink"/>
    </a:extraClrScheme>
    <a:extraClrScheme>
      <a:clrScheme name="introcs 5">
        <a:dk1>
          <a:srgbClr val="000000"/>
        </a:dk1>
        <a:lt1>
          <a:srgbClr val="FFFFFF"/>
        </a:lt1>
        <a:dk2>
          <a:srgbClr val="336699"/>
        </a:dk2>
        <a:lt2>
          <a:srgbClr val="010000"/>
        </a:lt2>
        <a:accent1>
          <a:srgbClr val="CCECFF"/>
        </a:accent1>
        <a:accent2>
          <a:srgbClr val="FFFFCC"/>
        </a:accent2>
        <a:accent3>
          <a:srgbClr val="FFFFFF"/>
        </a:accent3>
        <a:accent4>
          <a:srgbClr val="000000"/>
        </a:accent4>
        <a:accent5>
          <a:srgbClr val="E2F4FF"/>
        </a:accent5>
        <a:accent6>
          <a:srgbClr val="E7E7B9"/>
        </a:accent6>
        <a:hlink>
          <a:srgbClr val="FF6600"/>
        </a:hlink>
        <a:folHlink>
          <a:srgbClr val="660066"/>
        </a:folHlink>
      </a:clrScheme>
      <a:clrMap bg1="lt1" tx1="dk1" bg2="lt2" tx2="dk2" accent1="accent1" accent2="accent2" accent3="accent3" accent4="accent4" accent5="accent5" accent6="accent6" hlink="hlink" folHlink="folHlink"/>
    </a:extraClrScheme>
    <a:extraClrScheme>
      <a:clrScheme name="introcs 6">
        <a:dk1>
          <a:srgbClr val="000000"/>
        </a:dk1>
        <a:lt1>
          <a:srgbClr val="FFFFFF"/>
        </a:lt1>
        <a:dk2>
          <a:srgbClr val="336699"/>
        </a:dk2>
        <a:lt2>
          <a:srgbClr val="010000"/>
        </a:lt2>
        <a:accent1>
          <a:srgbClr val="CCECFF"/>
        </a:accent1>
        <a:accent2>
          <a:srgbClr val="FFFFCC"/>
        </a:accent2>
        <a:accent3>
          <a:srgbClr val="FFFFFF"/>
        </a:accent3>
        <a:accent4>
          <a:srgbClr val="000000"/>
        </a:accent4>
        <a:accent5>
          <a:srgbClr val="E2F4FF"/>
        </a:accent5>
        <a:accent6>
          <a:srgbClr val="E7E7B9"/>
        </a:accent6>
        <a:hlink>
          <a:srgbClr val="FF6600"/>
        </a:hlink>
        <a:folHlink>
          <a:srgbClr val="FFFFFF"/>
        </a:folHlink>
      </a:clrScheme>
      <a:clrMap bg1="lt1" tx1="dk1" bg2="lt2" tx2="dk2" accent1="accent1" accent2="accent2" accent3="accent3" accent4="accent4" accent5="accent5" accent6="accent6" hlink="hlink" folHlink="folHlink"/>
    </a:extraClrScheme>
    <a:extraClrScheme>
      <a:clrScheme name="introcs 7">
        <a:dk1>
          <a:srgbClr val="000000"/>
        </a:dk1>
        <a:lt1>
          <a:srgbClr val="FFFFFF"/>
        </a:lt1>
        <a:dk2>
          <a:srgbClr val="C0C0C0"/>
        </a:dk2>
        <a:lt2>
          <a:srgbClr val="010000"/>
        </a:lt2>
        <a:accent1>
          <a:srgbClr val="CC0000"/>
        </a:accent1>
        <a:accent2>
          <a:srgbClr val="777777"/>
        </a:accent2>
        <a:accent3>
          <a:srgbClr val="FFFFFF"/>
        </a:accent3>
        <a:accent4>
          <a:srgbClr val="000000"/>
        </a:accent4>
        <a:accent5>
          <a:srgbClr val="E2AAAA"/>
        </a:accent5>
        <a:accent6>
          <a:srgbClr val="6B6B6B"/>
        </a:accent6>
        <a:hlink>
          <a:srgbClr val="4D4D4D"/>
        </a:hlink>
        <a:folHlink>
          <a:srgbClr val="660066"/>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16362</TotalTime>
  <Words>1378</Words>
  <Application>Microsoft Macintosh PowerPoint</Application>
  <PresentationFormat>On-screen Show (4:3)</PresentationFormat>
  <Paragraphs>220</Paragraphs>
  <Slides>26</Slides>
  <Notes>8</Notes>
  <HiddenSlides>0</HiddenSlides>
  <MMClips>0</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26</vt:i4>
      </vt:variant>
    </vt:vector>
  </HeadingPairs>
  <TitlesOfParts>
    <vt:vector size="36" baseType="lpstr">
      <vt:lpstr>Arial</vt:lpstr>
      <vt:lpstr>Calibri</vt:lpstr>
      <vt:lpstr>Comic Sans MS</vt:lpstr>
      <vt:lpstr>Courier New</vt:lpstr>
      <vt:lpstr>Monotype Sorts</vt:lpstr>
      <vt:lpstr>Times New Roman</vt:lpstr>
      <vt:lpstr>Wingdings</vt:lpstr>
      <vt:lpstr>Office Theme</vt:lpstr>
      <vt:lpstr>Blank Presentation</vt:lpstr>
      <vt:lpstr>introcs</vt:lpstr>
      <vt:lpstr>CIS 110  Introduction to Computer Programming</vt:lpstr>
      <vt:lpstr>What is Computing?</vt:lpstr>
      <vt:lpstr>Computing: internet, e-mail, network…</vt:lpstr>
      <vt:lpstr>Computing: Productivity…</vt:lpstr>
      <vt:lpstr>PowerPoint Presentation</vt:lpstr>
      <vt:lpstr>Computing: Entertainment… </vt:lpstr>
      <vt:lpstr>“Computer science is no more about computers than astronomy is about telescopes”</vt:lpstr>
      <vt:lpstr>Cutting Edge Computer Science</vt:lpstr>
      <vt:lpstr>PowerPoint Presentation</vt:lpstr>
      <vt:lpstr>Chinook</vt:lpstr>
      <vt:lpstr>Autonomous Cars</vt:lpstr>
      <vt:lpstr>2011 Jeopardy!</vt:lpstr>
      <vt:lpstr>Robot Soccer</vt:lpstr>
      <vt:lpstr>Areas in Computer Science</vt:lpstr>
      <vt:lpstr>What is Computer Science?</vt:lpstr>
      <vt:lpstr>PowerPoint Presentation</vt:lpstr>
      <vt:lpstr>PowerPoint Presentation</vt:lpstr>
      <vt:lpstr>Computing is Consistently Ranked Among the Best Occupations</vt:lpstr>
      <vt:lpstr>PowerPoint Presentation</vt:lpstr>
      <vt:lpstr>PowerPoint Presentation</vt:lpstr>
      <vt:lpstr>Overview</vt:lpstr>
      <vt:lpstr>The Basics</vt:lpstr>
      <vt:lpstr>Grading</vt:lpstr>
      <vt:lpstr>Course Materials</vt:lpstr>
      <vt:lpstr>Homework Programming Assignments</vt:lpstr>
      <vt:lpstr> Advice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CMSC 110 Introduction to Computing</dc:title>
  <dc:creator>Deepak</dc:creator>
  <cp:lastModifiedBy>Fouh Mbindi, Eric Noel</cp:lastModifiedBy>
  <cp:revision>182</cp:revision>
  <cp:lastPrinted>2019-08-28T13:33:54Z</cp:lastPrinted>
  <dcterms:created xsi:type="dcterms:W3CDTF">2011-01-18T18:15:12Z</dcterms:created>
  <dcterms:modified xsi:type="dcterms:W3CDTF">2020-01-15T10:51:04Z</dcterms:modified>
</cp:coreProperties>
</file>